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17"/>
  </p:notesMasterIdLst>
  <p:sldIdLst>
    <p:sldId id="4253" r:id="rId4"/>
    <p:sldId id="2076137299" r:id="rId5"/>
    <p:sldId id="4335" r:id="rId6"/>
    <p:sldId id="2076137302" r:id="rId7"/>
    <p:sldId id="2076137301" r:id="rId8"/>
    <p:sldId id="4321" r:id="rId9"/>
    <p:sldId id="4319" r:id="rId10"/>
    <p:sldId id="5565" r:id="rId11"/>
    <p:sldId id="2076137296" r:id="rId12"/>
    <p:sldId id="257" r:id="rId13"/>
    <p:sldId id="258" r:id="rId14"/>
    <p:sldId id="2076137304" r:id="rId15"/>
    <p:sldId id="207613730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CE831-46DE-4C2D-9390-E6056A01615D}" v="66" dt="2024-03-04T09:10:22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81DA8-152C-42DC-AF9C-169A6CA61FA0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1252-82B9-468E-B48D-E0BDC19944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04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6DBD4-6AD4-EF47-911D-E3F034F23FA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89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2911B1-C420-0A82-1916-DD661C0E1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6B3ACB-97AE-7131-B22E-69598A14A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3508C2-101D-BEFF-0181-751EFFCA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A7C9-5914-4907-8C80-5C3E030A810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5E750-0FDC-17B6-B2A0-5BB1A39F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FA79BB-B074-0028-00F9-003602C6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1661-DF95-4E49-B6FE-8BF29AC1E8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98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EAEC1-CEF2-8768-44ED-355EDFED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7217D2-A030-3A18-CAC0-D987CAD16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840974-F840-D00F-CEAA-2432AC1E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A7C9-5914-4907-8C80-5C3E030A810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CA107-08FD-577D-8E14-5DE79CC9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AEC4D9-D2E7-F498-23B9-9C6686E6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1661-DF95-4E49-B6FE-8BF29AC1E8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99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0EFE0F2-7B0C-30B4-4D1E-0DBDAB39B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BD6059-E482-E98D-54EA-8DE442E34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C7CFA6-B494-8774-7629-6BB30E62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A7C9-5914-4907-8C80-5C3E030A810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276646-ABC2-0D2B-471C-30001F67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69208-0D03-B442-3AC5-56819338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1661-DF95-4E49-B6FE-8BF29AC1E8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580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1" r="3654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343" y="290688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66" y="602190"/>
            <a:ext cx="2150755" cy="23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95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A6C6-36E2-134F-85F3-E8C1561C30C0}" type="datetime1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574" y="175333"/>
            <a:ext cx="853226" cy="76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514" y="1690688"/>
            <a:ext cx="311098" cy="2744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063" y="1349584"/>
            <a:ext cx="1667256" cy="12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3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769" y="407414"/>
            <a:ext cx="2388770" cy="17640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12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BA514D-3BFD-2F4B-94C3-383DCB0AB7B7}" type="datetime1">
              <a:rPr lang="fr-FR" smtClean="0"/>
              <a:t>09/04/2024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024915" y="2195187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4108897" y="225160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6948883" y="225160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  <p:sp>
        <p:nvSpPr>
          <p:cNvPr id="16" name="Espace réservé du texte 17"/>
          <p:cNvSpPr>
            <a:spLocks noGrp="1"/>
          </p:cNvSpPr>
          <p:nvPr>
            <p:ph type="body" sz="quarter" idx="44" hasCustomPrompt="1"/>
          </p:nvPr>
        </p:nvSpPr>
        <p:spPr>
          <a:xfrm>
            <a:off x="997488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04</a:t>
            </a: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45" hasCustomPrompt="1"/>
          </p:nvPr>
        </p:nvSpPr>
        <p:spPr>
          <a:xfrm>
            <a:off x="4108897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i="0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05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46" hasCustomPrompt="1"/>
          </p:nvPr>
        </p:nvSpPr>
        <p:spPr>
          <a:xfrm>
            <a:off x="6969747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i="0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06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22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48618"/>
            <a:ext cx="10515600" cy="1224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2A4-AEB4-6E47-AAF8-0AD95C6D24F8}" type="datetime1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t"/>
          <a:lstStyle/>
          <a:p>
            <a:r>
              <a:rPr lang="fr-FR"/>
              <a:t>Titre de la présentation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91098"/>
            <a:ext cx="1233509" cy="1100670"/>
          </a:xfrm>
          <a:prstGeom prst="rect">
            <a:avLst/>
          </a:prstGeom>
        </p:spPr>
      </p:pic>
      <p:sp>
        <p:nvSpPr>
          <p:cNvPr id="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024915" y="2195187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4132601" y="2298827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6992106" y="2298827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521" y="667413"/>
            <a:ext cx="1467276" cy="1310398"/>
          </a:xfrm>
          <a:prstGeom prst="rect">
            <a:avLst/>
          </a:prstGeom>
        </p:spPr>
      </p:pic>
      <p:sp>
        <p:nvSpPr>
          <p:cNvPr id="20" name="Espace réservé du texte 17"/>
          <p:cNvSpPr>
            <a:spLocks noGrp="1"/>
          </p:cNvSpPr>
          <p:nvPr>
            <p:ph type="body" sz="quarter" idx="47" hasCustomPrompt="1"/>
          </p:nvPr>
        </p:nvSpPr>
        <p:spPr>
          <a:xfrm>
            <a:off x="1023219" y="4092873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1" name="Espace réservé du texte 17"/>
          <p:cNvSpPr>
            <a:spLocks noGrp="1"/>
          </p:cNvSpPr>
          <p:nvPr>
            <p:ph type="body" sz="quarter" idx="48" hasCustomPrompt="1"/>
          </p:nvPr>
        </p:nvSpPr>
        <p:spPr>
          <a:xfrm>
            <a:off x="4132601" y="4094194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22" name="Espace réservé du texte 17"/>
          <p:cNvSpPr>
            <a:spLocks noGrp="1"/>
          </p:cNvSpPr>
          <p:nvPr>
            <p:ph type="body" sz="quarter" idx="49" hasCustomPrompt="1"/>
          </p:nvPr>
        </p:nvSpPr>
        <p:spPr>
          <a:xfrm>
            <a:off x="6992105" y="4094194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31590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"/>
          <a:stretch/>
        </p:blipFill>
        <p:spPr>
          <a:xfrm>
            <a:off x="0" y="-1"/>
            <a:ext cx="12192000" cy="694764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7461FB9F-CC20-4449-AB49-7AA287486E0C}" type="datetime1">
              <a:rPr lang="fr-FR" smtClean="0"/>
              <a:t>09/04/2024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308" y="808681"/>
            <a:ext cx="2388770" cy="17640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499315"/>
            <a:ext cx="439420" cy="38772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838200" y="4026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52474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4019508"/>
            <a:ext cx="10515600" cy="1325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5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2193"/>
            <a:ext cx="10515600" cy="121227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EC3F9693-BB82-6945-8192-957E464A10CA}" type="datetime1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574" y="175333"/>
            <a:ext cx="853226" cy="762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514" y="1690688"/>
            <a:ext cx="311098" cy="27449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063" y="1349584"/>
            <a:ext cx="1667256" cy="1231204"/>
          </a:xfrm>
          <a:prstGeom prst="rect">
            <a:avLst/>
          </a:prstGeom>
        </p:spPr>
      </p:pic>
      <p:sp>
        <p:nvSpPr>
          <p:cNvPr id="43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52474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pic>
        <p:nvPicPr>
          <p:cNvPr id="45" name="Image 4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807" y="704240"/>
            <a:ext cx="1413129" cy="12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10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" t="2369" r="893" b="-90"/>
          <a:stretch/>
        </p:blipFill>
        <p:spPr>
          <a:xfrm>
            <a:off x="0" y="2788"/>
            <a:ext cx="12204000" cy="687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230" y="808681"/>
            <a:ext cx="2388770" cy="17640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478294"/>
            <a:ext cx="439420" cy="387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1592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2F80C-F8E9-A544-AA7A-60412B1829AB}" type="datetime1">
              <a:rPr lang="fr-FR" smtClean="0"/>
              <a:t>09/04/2024</a:t>
            </a:fld>
            <a:endParaRPr lang="fr-FR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7850"/>
            <a:ext cx="4815926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5697220" y="2788"/>
            <a:ext cx="6494780" cy="6863881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30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748" y="5859860"/>
            <a:ext cx="555930" cy="496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20184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7850"/>
            <a:ext cx="4520184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121E-EC99-314F-B161-80A8205EC49C}" type="datetime1">
              <a:rPr lang="fr-FR" smtClean="0"/>
              <a:t>09/04/2024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3907" y="663240"/>
            <a:ext cx="311098" cy="2744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101600"/>
            <a:ext cx="946411" cy="69888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3"/>
          </p:nvPr>
        </p:nvSpPr>
        <p:spPr>
          <a:xfrm>
            <a:off x="5935873" y="0"/>
            <a:ext cx="6256337" cy="6858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44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EA2380-1563-7E89-ECE2-4384F858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7748FB-D284-D8CD-547B-04D8D8419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31C0E2-30D7-C6A3-8AE3-E4E74E45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A7C9-5914-4907-8C80-5C3E030A810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262B8-68C0-6C1B-DEB4-1595C845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E8DE5F-00DA-3736-0B0D-3AB1FCDC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1661-DF95-4E49-B6FE-8BF29AC1E8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092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57375"/>
            <a:ext cx="5157787" cy="1606261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</a:t>
            </a:r>
          </a:p>
          <a:p>
            <a:pPr lvl="2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1867406"/>
            <a:ext cx="5183188" cy="159623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516" y="188407"/>
            <a:ext cx="1413129" cy="12609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5967" y="1258199"/>
            <a:ext cx="311098" cy="274498"/>
          </a:xfrm>
          <a:prstGeom prst="rect">
            <a:avLst/>
          </a:prstGeom>
        </p:spPr>
      </p:pic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29" name="Espace réservé de la date 2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BAA043C-C2E7-CE44-AFCD-ACBA3134F90C}" type="datetime1">
              <a:rPr lang="fr-FR" smtClean="0"/>
              <a:t>09/04/2024</a:t>
            </a:fld>
            <a:endParaRPr lang="fr-FR"/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22"/>
          </p:nvPr>
        </p:nvSpPr>
        <p:spPr>
          <a:xfrm>
            <a:off x="838200" y="3463925"/>
            <a:ext cx="5157788" cy="28924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23"/>
          </p:nvPr>
        </p:nvSpPr>
        <p:spPr>
          <a:xfrm>
            <a:off x="6170613" y="3463925"/>
            <a:ext cx="5183187" cy="28924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789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449"/>
            <a:ext cx="1131443" cy="8355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1" y="85540"/>
            <a:ext cx="1465118" cy="1308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F97-27BB-5D41-94FA-8FAE75378739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214" y="59995"/>
            <a:ext cx="843972" cy="7530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9" y="5516076"/>
            <a:ext cx="1105468" cy="8402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9" y="756281"/>
            <a:ext cx="812225" cy="61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18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10212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495" y="265233"/>
            <a:ext cx="439420" cy="387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et modifié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15A4-1F39-534B-94DC-1DD43779C6DA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61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B3-604E-9C45-831B-DD3DD1C74425}" type="datetime1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-96838" y="2057400"/>
            <a:ext cx="12288838" cy="4800600"/>
          </a:xfrm>
        </p:spPr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88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10215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902" y="0"/>
            <a:ext cx="1444930" cy="1067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" y="1233279"/>
            <a:ext cx="825484" cy="736586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3"/>
          </p:nvPr>
        </p:nvSpPr>
        <p:spPr>
          <a:xfrm>
            <a:off x="0" y="2057400"/>
            <a:ext cx="12192000" cy="48006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2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10215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902" y="0"/>
            <a:ext cx="1444930" cy="10670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" y="1233279"/>
            <a:ext cx="825484" cy="736586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042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B3-604E-9C45-831B-DD3DD1C74425}" type="datetime1">
              <a:rPr lang="fr-FR" smtClean="0"/>
              <a:t>09/04/2024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32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83127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051" y="83127"/>
            <a:ext cx="1557498" cy="115015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1233279"/>
            <a:ext cx="853966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22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B3-604E-9C45-831B-DD3DD1C74425}" type="datetime1">
              <a:rPr lang="fr-FR" smtClean="0"/>
              <a:t>09/04/2024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73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051" y="0"/>
            <a:ext cx="619756" cy="5530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929" y="0"/>
            <a:ext cx="1252235" cy="924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10937875" cy="4298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279"/>
            <a:ext cx="853966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7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5CAA1-DAA2-4EC0-F5F7-5C17CB99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FDF72E-195A-9292-AD38-AC9715B82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59DCAF-862E-FD46-D21B-94CB0A1D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A7C9-5914-4907-8C80-5C3E030A810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51A35-E97F-FCDF-E730-767F069F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F9C6F4-6F4A-43C5-A12F-069C8451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1661-DF95-4E49-B6FE-8BF29AC1E8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290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102124"/>
            <a:ext cx="12288982" cy="696012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024" y="-73549"/>
            <a:ext cx="705152" cy="6292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75" y="83127"/>
            <a:ext cx="1264373" cy="933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768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10937875" cy="4298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35613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1C71-2699-E145-AD8C-DDFBB7093AB6}" type="datetime1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649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CB5-1711-3E4F-BFD7-86F9100AD752}" type="datetime1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347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B82-8FBC-F14C-9A3F-9CB42FD66556}" type="datetime1">
              <a:rPr lang="fr-FR" smtClean="0"/>
              <a:t>09/04/2024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610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1" r="3654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343" y="290688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66" y="602190"/>
            <a:ext cx="2150755" cy="23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7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A6FA-58B1-D547-AFB4-9E98B186E6CF}" type="datetime1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APPEL À PROJETS – SAISON 22/23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574" y="175333"/>
            <a:ext cx="853226" cy="76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514" y="1690688"/>
            <a:ext cx="311098" cy="2744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063" y="1349584"/>
            <a:ext cx="1667256" cy="12312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73C3593-1143-5524-3EF1-9C92752BFE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29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769" y="407414"/>
            <a:ext cx="2388770" cy="17640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12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B8C16B-DCFF-5847-ABDA-104C0834F964}" type="datetime1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GUIDE APPEL À PROJETS – SAISON 22/23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024915" y="2195187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4108897" y="225160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/>
              <a:t>02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6948883" y="225160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/>
              <a:t>03</a:t>
            </a:r>
          </a:p>
        </p:txBody>
      </p:sp>
      <p:sp>
        <p:nvSpPr>
          <p:cNvPr id="16" name="Espace réservé du texte 17"/>
          <p:cNvSpPr>
            <a:spLocks noGrp="1"/>
          </p:cNvSpPr>
          <p:nvPr>
            <p:ph type="body" sz="quarter" idx="44" hasCustomPrompt="1"/>
          </p:nvPr>
        </p:nvSpPr>
        <p:spPr>
          <a:xfrm>
            <a:off x="997488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/>
              <a:t>04</a:t>
            </a: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45" hasCustomPrompt="1"/>
          </p:nvPr>
        </p:nvSpPr>
        <p:spPr>
          <a:xfrm>
            <a:off x="4108897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i="0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/>
              <a:t>05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46" hasCustomPrompt="1"/>
          </p:nvPr>
        </p:nvSpPr>
        <p:spPr>
          <a:xfrm>
            <a:off x="6969747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i="0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/>
              <a:t>06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50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48618"/>
            <a:ext cx="10515600" cy="1224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518B-3708-324F-B9D6-C2B8056E7DCB}" type="datetime1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t"/>
          <a:lstStyle/>
          <a:p>
            <a:r>
              <a:rPr lang="fr-FR"/>
              <a:t>GUIDE APPEL À PROJETS – SAISON 22/23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91098"/>
            <a:ext cx="1233509" cy="1100670"/>
          </a:xfrm>
          <a:prstGeom prst="rect">
            <a:avLst/>
          </a:prstGeom>
        </p:spPr>
      </p:pic>
      <p:sp>
        <p:nvSpPr>
          <p:cNvPr id="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024915" y="2195187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4132601" y="2298827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/>
              <a:t>02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6992106" y="2298827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/>
              <a:t>03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521" y="667413"/>
            <a:ext cx="1467276" cy="1310398"/>
          </a:xfrm>
          <a:prstGeom prst="rect">
            <a:avLst/>
          </a:prstGeom>
        </p:spPr>
      </p:pic>
      <p:sp>
        <p:nvSpPr>
          <p:cNvPr id="20" name="Espace réservé du texte 17"/>
          <p:cNvSpPr>
            <a:spLocks noGrp="1"/>
          </p:cNvSpPr>
          <p:nvPr>
            <p:ph type="body" sz="quarter" idx="47" hasCustomPrompt="1"/>
          </p:nvPr>
        </p:nvSpPr>
        <p:spPr>
          <a:xfrm>
            <a:off x="1023219" y="4092873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1" name="Espace réservé du texte 17"/>
          <p:cNvSpPr>
            <a:spLocks noGrp="1"/>
          </p:cNvSpPr>
          <p:nvPr>
            <p:ph type="body" sz="quarter" idx="48" hasCustomPrompt="1"/>
          </p:nvPr>
        </p:nvSpPr>
        <p:spPr>
          <a:xfrm>
            <a:off x="4132601" y="4094194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/>
              <a:t>02</a:t>
            </a:r>
          </a:p>
        </p:txBody>
      </p:sp>
      <p:sp>
        <p:nvSpPr>
          <p:cNvPr id="22" name="Espace réservé du texte 17"/>
          <p:cNvSpPr>
            <a:spLocks noGrp="1"/>
          </p:cNvSpPr>
          <p:nvPr>
            <p:ph type="body" sz="quarter" idx="49" hasCustomPrompt="1"/>
          </p:nvPr>
        </p:nvSpPr>
        <p:spPr>
          <a:xfrm>
            <a:off x="6992105" y="4094194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/>
              <a:t>03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69E2B33-5CF4-5829-4E50-D401665B12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49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"/>
          <a:stretch/>
        </p:blipFill>
        <p:spPr>
          <a:xfrm>
            <a:off x="0" y="-1"/>
            <a:ext cx="12192000" cy="694764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0861BC2D-1E2D-6F4F-868A-A6AB35731AFD}" type="datetime1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GUIDE APPEL À PROJETS – SAISON 22/23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308" y="808681"/>
            <a:ext cx="2388770" cy="17640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499315"/>
            <a:ext cx="439420" cy="38772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838200" y="4026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52474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4019508"/>
            <a:ext cx="10515600" cy="1325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Cliquez et modifiez le titre</a:t>
            </a: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44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2193"/>
            <a:ext cx="10515600" cy="121227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Cliquez et modifiez le titre</a:t>
            </a:r>
            <a:endParaRPr lang="en-US" sz="6000" b="1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8B5351FA-8EFF-0146-9D4A-D9245C305A92}" type="datetime1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GUIDE APPEL À PROJETS – SAISON 22/23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574" y="175333"/>
            <a:ext cx="853226" cy="762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514" y="1690688"/>
            <a:ext cx="311098" cy="27449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063" y="1349584"/>
            <a:ext cx="1667256" cy="1231204"/>
          </a:xfrm>
          <a:prstGeom prst="rect">
            <a:avLst/>
          </a:prstGeom>
        </p:spPr>
      </p:pic>
      <p:sp>
        <p:nvSpPr>
          <p:cNvPr id="43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52474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pic>
        <p:nvPicPr>
          <p:cNvPr id="45" name="Image 4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807" y="704240"/>
            <a:ext cx="1413129" cy="126094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A71349A-F0AD-40D4-4BB3-41384A1C219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6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F6DAD-F950-FE16-EE2C-2BA180DD6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DA5805-6DF1-A6A3-25BD-4712976D5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076D7A-3D83-92C7-16A3-4ED1EF7FE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5F9E6D-B799-EE26-3AC8-1CC9D9BC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A7C9-5914-4907-8C80-5C3E030A810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4F0CF6-A6D7-ABC8-AB74-0FCCC8A4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219933-85EB-6611-8892-25143C7A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1661-DF95-4E49-B6FE-8BF29AC1E8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601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" t="2369" r="893" b="-90"/>
          <a:stretch/>
        </p:blipFill>
        <p:spPr>
          <a:xfrm>
            <a:off x="0" y="2788"/>
            <a:ext cx="12204000" cy="687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230" y="808681"/>
            <a:ext cx="2388770" cy="17640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478294"/>
            <a:ext cx="439420" cy="387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1592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166883-0501-E74B-921A-16C69FBBC98D}" type="datetime1">
              <a:rPr lang="fr-FR" smtClean="0"/>
              <a:t>09/04/2024</a:t>
            </a:fld>
            <a:endParaRPr lang="fr-FR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7850"/>
            <a:ext cx="4815926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GUIDE APPEL À PROJETS – SAISON 22/23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5697220" y="2788"/>
            <a:ext cx="6494780" cy="6863881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76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748" y="5859860"/>
            <a:ext cx="555930" cy="496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20184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7850"/>
            <a:ext cx="4520184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endParaRPr lang="fr-FR"/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8D25-1A11-2E4A-99F6-E8C0C0E146AC}" type="datetime1">
              <a:rPr lang="fr-FR" smtClean="0"/>
              <a:t>09/04/2024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3907" y="663240"/>
            <a:ext cx="311098" cy="2744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101600"/>
            <a:ext cx="946411" cy="69888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APPEL À PROJETS – SAISON 22/23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3"/>
          </p:nvPr>
        </p:nvSpPr>
        <p:spPr>
          <a:xfrm>
            <a:off x="5935873" y="0"/>
            <a:ext cx="6256337" cy="685800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84EAA5-4CA0-EB3B-0DFE-E792DFACB7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5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57375"/>
            <a:ext cx="5157787" cy="1606261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</a:t>
            </a:r>
          </a:p>
          <a:p>
            <a:pPr lvl="2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1867406"/>
            <a:ext cx="5183188" cy="159623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516" y="188407"/>
            <a:ext cx="1413129" cy="12609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5967" y="1258199"/>
            <a:ext cx="311098" cy="274498"/>
          </a:xfrm>
          <a:prstGeom prst="rect">
            <a:avLst/>
          </a:prstGeom>
        </p:spPr>
      </p:pic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29" name="Espace réservé de la date 2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634789D-9B42-4248-A3E9-B5F84AF76E6F}" type="datetime1">
              <a:rPr lang="fr-FR" smtClean="0"/>
              <a:t>09/04/2024</a:t>
            </a:fld>
            <a:endParaRPr lang="fr-FR"/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APPEL À PROJETS – SAISON 22/23</a:t>
            </a: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22"/>
          </p:nvPr>
        </p:nvSpPr>
        <p:spPr>
          <a:xfrm>
            <a:off x="838200" y="3463925"/>
            <a:ext cx="5157788" cy="28924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23"/>
          </p:nvPr>
        </p:nvSpPr>
        <p:spPr>
          <a:xfrm>
            <a:off x="6170613" y="3463925"/>
            <a:ext cx="5183187" cy="2892425"/>
          </a:xfrm>
        </p:spPr>
        <p:txBody>
          <a:bodyPr/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C496A45-2CBD-7EDF-3707-61216E6A96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993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449"/>
            <a:ext cx="1131443" cy="8355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1" y="85540"/>
            <a:ext cx="1465118" cy="1308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1D98-D960-E942-A67F-DD259BBB3112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APPEL À PROJETS – SAISON 22/23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214" y="59995"/>
            <a:ext cx="843972" cy="7530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9" y="5516076"/>
            <a:ext cx="1105468" cy="8402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9" y="756281"/>
            <a:ext cx="812225" cy="6173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F659B7-8E33-E07F-7336-3F4FDAA0335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87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10212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495" y="265233"/>
            <a:ext cx="439420" cy="387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et modifié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2D3B-B0D1-CA4E-AF83-AA98A31B1AA7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APPEL À PROJETS – SAISON 22/23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27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APPEL À PROJETS – SAISON 22/23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5513-72DC-A54C-94A0-C059381D7049}" type="datetime1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-96838" y="2057400"/>
            <a:ext cx="12288838" cy="4800600"/>
          </a:xfrm>
        </p:spPr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25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10215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902" y="0"/>
            <a:ext cx="1444930" cy="1067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FC6B-E32C-5249-8C28-D40629A0E849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APPEL À PROJETS – SAISON 22/23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" y="1233279"/>
            <a:ext cx="825484" cy="736586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3"/>
          </p:nvPr>
        </p:nvSpPr>
        <p:spPr>
          <a:xfrm>
            <a:off x="0" y="2057400"/>
            <a:ext cx="12192000" cy="4800600"/>
          </a:xfrm>
        </p:spPr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374FE9-3925-07E0-8CF0-D99605A91A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21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10215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902" y="0"/>
            <a:ext cx="1444930" cy="10670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BF7C-65FE-A641-A072-14227C36EEB1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APPEL À PROJETS – SAISON 22/23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" y="1233279"/>
            <a:ext cx="825484" cy="736586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A81CE6-5239-4D63-6C87-D2888B41D6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023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APPEL À PROJETS – SAISON 22/23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72BD-B77C-6D46-B84E-CB5D40B5BC12}" type="datetime1">
              <a:rPr lang="fr-FR" smtClean="0"/>
              <a:t>09/04/2024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53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83127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051" y="83127"/>
            <a:ext cx="1557498" cy="115015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D601-AD2E-044E-ADCB-DF01CD59D4BC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APPEL À PROJETS – SAISON 22/23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1233279"/>
            <a:ext cx="853966" cy="762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A4EAC8D-9C5B-092F-7A51-851364AE80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2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65E84-CACE-65F0-DD86-FBA97801B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43AF45-8E7C-8210-DAD9-4828F1DE9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7ADF11-A21B-306C-2F5D-BF57DF6C5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629214-3694-2066-5A26-7D00A040F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B935C9-9F3A-263B-D957-54C0523C2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715A76-DA04-EEDA-1A3A-81352D9CC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A7C9-5914-4907-8C80-5C3E030A810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E437AE9-E833-72C7-CD4D-E615EF8D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3018B3-7A77-F916-CC0C-A48EA155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1661-DF95-4E49-B6FE-8BF29AC1E8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2779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APPEL À PROJETS – SAISON 22/23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6FCE-8045-AC48-A3F4-9EB18D068F81}" type="datetime1">
              <a:rPr lang="fr-FR" smtClean="0"/>
              <a:t>09/04/2024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5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051" y="0"/>
            <a:ext cx="619756" cy="5530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929" y="0"/>
            <a:ext cx="1252235" cy="924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4E70-2BBF-364D-B610-E80F4DE7F453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APPEL À PROJETS – SAISON 22/23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10937875" cy="4298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endParaRPr lang="fr-FR"/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279"/>
            <a:ext cx="853966" cy="762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EB920DF-9122-0946-A233-257E6F7486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65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102124"/>
            <a:ext cx="12288982" cy="696012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024" y="-73549"/>
            <a:ext cx="705152" cy="6292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75" y="83127"/>
            <a:ext cx="1264373" cy="933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768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EEDE-832A-4943-A622-28AC1B85E817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APPEL À PROJETS – SAISON 22/23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10937875" cy="4298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endParaRPr lang="fr-FR"/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243480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8F76-721C-644A-9023-BF0A08320E04}" type="datetime1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APPEL À PROJETS – SAISON 22/23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9762B5-87D3-F689-2C5B-512FF4B89B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453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56D7-E559-2544-ADD0-A90114F81E10}" type="datetime1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GUIDE APPEL À PROJETS – SAISON 22/23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6A38C2-9A09-5EA4-AF02-865F7DEF0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457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8522-F95B-9740-8989-BBA6F9A54FA3}" type="datetime1">
              <a:rPr lang="fr-FR" smtClean="0"/>
              <a:t>09/04/2024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12050" y="64226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 i="0">
                <a:solidFill>
                  <a:srgbClr val="C8AF73"/>
                </a:solidFill>
                <a:latin typeface="FFF Hero" panose="02000508000000020004" pitchFamily="2" charset="77"/>
              </a:defRPr>
            </a:lvl1pPr>
          </a:lstStyle>
          <a:p>
            <a:r>
              <a:rPr lang="fr-FR"/>
              <a:t>GUIDE APPEL À PROJETS – SAISON 22/23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9958" y="6422609"/>
            <a:ext cx="598242" cy="365125"/>
          </a:xfrm>
        </p:spPr>
        <p:txBody>
          <a:bodyPr/>
          <a:lstStyle>
            <a:lvl1pPr algn="ctr">
              <a:defRPr sz="1200" b="1" i="0">
                <a:solidFill>
                  <a:srgbClr val="003287"/>
                </a:solidFill>
                <a:latin typeface="FFF Hero Black" panose="02000508000000020004" pitchFamily="2" charset="77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807C43-0F17-A1FA-83F0-E46A9E480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9586" y="6357561"/>
            <a:ext cx="431390" cy="4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8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51E03-B0A3-3CA6-71AF-AC1B44D8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D917D2-6DDF-EB21-E2A5-7B1F32416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A7C9-5914-4907-8C80-5C3E030A810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6704A0-4811-447B-66C3-A1EDD2C7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9DB529-C9F0-B9BC-3113-D5C7C0F0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1661-DF95-4E49-B6FE-8BF29AC1E8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36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E76AB4-4770-09F1-53D0-90E05AD3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A7C9-5914-4907-8C80-5C3E030A810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072E1C-2572-5424-86E5-FE3EA27D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1F2411-29A8-FBC7-8C6A-F6C876A8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1661-DF95-4E49-B6FE-8BF29AC1E8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95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B0DB7-754A-C60B-18F7-3086E4DB2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F3BFA7-1108-C44C-4CED-55F71155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B950FF-9BA9-735B-0ED0-C9397F368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78196E-FFE1-35A6-FC0B-B701F228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A7C9-5914-4907-8C80-5C3E030A810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400D77-292F-1198-67E3-127AFF21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55E548-808E-81DC-2654-D03264E0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1661-DF95-4E49-B6FE-8BF29AC1E8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63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8C12CB-69F7-1583-D78B-C847B79FA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370942-56FB-226C-95F3-FF5B044AC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CB6A69-D840-52B1-3DA0-097513E5F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710861-D9CF-686D-E2AD-B30B6EDC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A7C9-5914-4907-8C80-5C3E030A810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876F35-D9F9-C3AD-6F5E-1BD5C7CA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3E06B6-C9AF-401B-284E-06056999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1661-DF95-4E49-B6FE-8BF29AC1E8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24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F906EB-CC37-8431-6AC6-86F0166E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D75ADE-456E-1367-45E0-41C430465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67BFEF-15BB-EF9A-4287-17FA09E5A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A7C9-5914-4907-8C80-5C3E030A8106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62D7FA-1FB9-16EB-369F-1A405ED6C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72677E-F74E-1732-6662-12FA9C84D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81661-DF95-4E49-B6FE-8BF29AC1E8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06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0B9FB76B-9C85-4449-B3BF-623A23363AFC}" type="datetime1">
              <a:rPr lang="fr-FR" smtClean="0"/>
              <a:t>09/04/2024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D389-CD2B-174E-AC57-ECCAE6D3951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  <p:sp>
        <p:nvSpPr>
          <p:cNvPr id="8" name="Espace réservé du titr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17825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FFF Equipe" charset="0"/>
          <a:ea typeface="FFF Equipe" charset="0"/>
          <a:cs typeface="FFF Equip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rgbClr val="C00000"/>
          </a:solidFill>
          <a:latin typeface="FFF Equipe" charset="0"/>
          <a:ea typeface="FFF Equipe" charset="0"/>
          <a:cs typeface="FFF Equipe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11F3EF30-4ED7-0E46-9D16-BD80857099AA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itr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66915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FFF Equipe" charset="0"/>
          <a:ea typeface="FFF Equipe" charset="0"/>
          <a:cs typeface="FFF Equip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rgbClr val="C00000"/>
          </a:solidFill>
          <a:latin typeface="FFF Equipe" charset="0"/>
          <a:ea typeface="FFF Equipe" charset="0"/>
          <a:cs typeface="FFF Equipe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55.xml"/><Relationship Id="rId1" Type="http://schemas.openxmlformats.org/officeDocument/2006/relationships/video" Target="https://player.vimeo.com/video/862090260?h=e53dfc911f&amp;amp;app_id=12296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22.png"/><Relationship Id="rId4" Type="http://schemas.openxmlformats.org/officeDocument/2006/relationships/image" Target="../media/image48.pn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bouche@fff.fr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19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0807FDE7-D789-4119-9616-4A5B959A200C}"/>
              </a:ext>
            </a:extLst>
          </p:cNvPr>
          <p:cNvSpPr txBox="1">
            <a:spLocks/>
          </p:cNvSpPr>
          <p:nvPr/>
        </p:nvSpPr>
        <p:spPr>
          <a:xfrm>
            <a:off x="2647732" y="5680504"/>
            <a:ext cx="6896531" cy="73117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F Hero Black" panose="02000A08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F Hero Black" panose="02000A08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F Hero Black" panose="02000A08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F Hero Black" panose="02000A08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F Hero Black" panose="02000A08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F Hero Black" panose="02000A08000000020004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C8AF73"/>
              </a:solidFill>
              <a:effectLst/>
              <a:uLnTx/>
              <a:uFillTx/>
              <a:latin typeface="FFF Hero Black" panose="02000A08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C8AF73"/>
              </a:solidFill>
              <a:effectLst/>
              <a:uLnTx/>
              <a:uFillTx/>
              <a:latin typeface="FFF Hero Black" panose="02000A08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8AF73"/>
                </a:solidFill>
                <a:effectLst/>
                <a:uLnTx/>
                <a:uFillTx/>
                <a:latin typeface="FFF Hero Black" panose="02000A08000000020004" pitchFamily="2" charset="0"/>
              </a:rPr>
              <a:t>Saison </a:t>
            </a:r>
            <a:r>
              <a:rPr lang="fr-FR" sz="3600" dirty="0">
                <a:solidFill>
                  <a:srgbClr val="C8AF73"/>
                </a:solidFill>
                <a:latin typeface="FFF Hero Black" panose="02000A08000000020004" pitchFamily="2" charset="0"/>
              </a:rPr>
              <a:t>2 - 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8AF73"/>
                </a:solidFill>
                <a:effectLst/>
                <a:uLnTx/>
                <a:uFillTx/>
                <a:latin typeface="FFF Hero Black" panose="02000A08000000020004" pitchFamily="2" charset="0"/>
              </a:rPr>
              <a:t>23/24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192712F-1CE8-E620-0E28-00D230A3D780}"/>
              </a:ext>
            </a:extLst>
          </p:cNvPr>
          <p:cNvGrpSpPr/>
          <p:nvPr/>
        </p:nvGrpSpPr>
        <p:grpSpPr>
          <a:xfrm>
            <a:off x="2550985" y="1022533"/>
            <a:ext cx="7090028" cy="4274960"/>
            <a:chOff x="2647733" y="1113373"/>
            <a:chExt cx="7090028" cy="42749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706F32-343A-4AFF-9C87-6C42D375E6BD}"/>
                </a:ext>
              </a:extLst>
            </p:cNvPr>
            <p:cNvSpPr/>
            <p:nvPr/>
          </p:nvSpPr>
          <p:spPr>
            <a:xfrm>
              <a:off x="2647733" y="1113373"/>
              <a:ext cx="6896531" cy="40932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8AF73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6896531"/>
                        <a:gd name="connsiteY0" fmla="*/ 0 h 4093280"/>
                        <a:gd name="connsiteX1" fmla="*/ 6896531 w 6896531"/>
                        <a:gd name="connsiteY1" fmla="*/ 0 h 4093280"/>
                        <a:gd name="connsiteX2" fmla="*/ 6896531 w 6896531"/>
                        <a:gd name="connsiteY2" fmla="*/ 4093280 h 4093280"/>
                        <a:gd name="connsiteX3" fmla="*/ 0 w 6896531"/>
                        <a:gd name="connsiteY3" fmla="*/ 4093280 h 4093280"/>
                        <a:gd name="connsiteX4" fmla="*/ 0 w 6896531"/>
                        <a:gd name="connsiteY4" fmla="*/ 0 h 4093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896531" h="4093280" fill="none" extrusionOk="0">
                          <a:moveTo>
                            <a:pt x="0" y="0"/>
                          </a:moveTo>
                          <a:cubicBezTo>
                            <a:pt x="2637782" y="-49533"/>
                            <a:pt x="3952274" y="-14809"/>
                            <a:pt x="6896531" y="0"/>
                          </a:cubicBezTo>
                          <a:cubicBezTo>
                            <a:pt x="6984170" y="1063239"/>
                            <a:pt x="6823852" y="2880229"/>
                            <a:pt x="6896531" y="4093280"/>
                          </a:cubicBezTo>
                          <a:cubicBezTo>
                            <a:pt x="4927271" y="4045049"/>
                            <a:pt x="1669275" y="4177735"/>
                            <a:pt x="0" y="4093280"/>
                          </a:cubicBezTo>
                          <a:cubicBezTo>
                            <a:pt x="-38581" y="2296865"/>
                            <a:pt x="63341" y="467230"/>
                            <a:pt x="0" y="0"/>
                          </a:cubicBezTo>
                          <a:close/>
                        </a:path>
                        <a:path w="6896531" h="4093280" stroke="0" extrusionOk="0">
                          <a:moveTo>
                            <a:pt x="0" y="0"/>
                          </a:moveTo>
                          <a:cubicBezTo>
                            <a:pt x="1535910" y="118645"/>
                            <a:pt x="3700670" y="116012"/>
                            <a:pt x="6896531" y="0"/>
                          </a:cubicBezTo>
                          <a:cubicBezTo>
                            <a:pt x="6763649" y="1737271"/>
                            <a:pt x="6981482" y="3600581"/>
                            <a:pt x="6896531" y="4093280"/>
                          </a:cubicBezTo>
                          <a:cubicBezTo>
                            <a:pt x="5430607" y="4227880"/>
                            <a:pt x="1582326" y="3936084"/>
                            <a:pt x="0" y="4093280"/>
                          </a:cubicBezTo>
                          <a:cubicBezTo>
                            <a:pt x="-20187" y="2287139"/>
                            <a:pt x="-152480" y="44965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A50686-1032-8F74-53FC-459362B4247F}"/>
                </a:ext>
              </a:extLst>
            </p:cNvPr>
            <p:cNvSpPr/>
            <p:nvPr/>
          </p:nvSpPr>
          <p:spPr>
            <a:xfrm>
              <a:off x="2841230" y="1295053"/>
              <a:ext cx="6896531" cy="4093280"/>
            </a:xfrm>
            <a:prstGeom prst="rect">
              <a:avLst/>
            </a:prstGeom>
            <a:noFill/>
            <a:ln>
              <a:solidFill>
                <a:srgbClr val="C8AF73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6896531"/>
                        <a:gd name="connsiteY0" fmla="*/ 0 h 4093280"/>
                        <a:gd name="connsiteX1" fmla="*/ 6896531 w 6896531"/>
                        <a:gd name="connsiteY1" fmla="*/ 0 h 4093280"/>
                        <a:gd name="connsiteX2" fmla="*/ 6896531 w 6896531"/>
                        <a:gd name="connsiteY2" fmla="*/ 4093280 h 4093280"/>
                        <a:gd name="connsiteX3" fmla="*/ 0 w 6896531"/>
                        <a:gd name="connsiteY3" fmla="*/ 4093280 h 4093280"/>
                        <a:gd name="connsiteX4" fmla="*/ 0 w 6896531"/>
                        <a:gd name="connsiteY4" fmla="*/ 0 h 4093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896531" h="4093280" fill="none" extrusionOk="0">
                          <a:moveTo>
                            <a:pt x="0" y="0"/>
                          </a:moveTo>
                          <a:cubicBezTo>
                            <a:pt x="2637782" y="-49533"/>
                            <a:pt x="3952274" y="-14809"/>
                            <a:pt x="6896531" y="0"/>
                          </a:cubicBezTo>
                          <a:cubicBezTo>
                            <a:pt x="6984170" y="1063239"/>
                            <a:pt x="6823852" y="2880229"/>
                            <a:pt x="6896531" y="4093280"/>
                          </a:cubicBezTo>
                          <a:cubicBezTo>
                            <a:pt x="4927271" y="4045049"/>
                            <a:pt x="1669275" y="4177735"/>
                            <a:pt x="0" y="4093280"/>
                          </a:cubicBezTo>
                          <a:cubicBezTo>
                            <a:pt x="-38581" y="2296865"/>
                            <a:pt x="63341" y="467230"/>
                            <a:pt x="0" y="0"/>
                          </a:cubicBezTo>
                          <a:close/>
                        </a:path>
                        <a:path w="6896531" h="4093280" stroke="0" extrusionOk="0">
                          <a:moveTo>
                            <a:pt x="0" y="0"/>
                          </a:moveTo>
                          <a:cubicBezTo>
                            <a:pt x="1535910" y="118645"/>
                            <a:pt x="3700670" y="116012"/>
                            <a:pt x="6896531" y="0"/>
                          </a:cubicBezTo>
                          <a:cubicBezTo>
                            <a:pt x="6763649" y="1737271"/>
                            <a:pt x="6981482" y="3600581"/>
                            <a:pt x="6896531" y="4093280"/>
                          </a:cubicBezTo>
                          <a:cubicBezTo>
                            <a:pt x="5430607" y="4227880"/>
                            <a:pt x="1582326" y="3936084"/>
                            <a:pt x="0" y="4093280"/>
                          </a:cubicBezTo>
                          <a:cubicBezTo>
                            <a:pt x="-20187" y="2287139"/>
                            <a:pt x="-152480" y="44965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7AA2AC35-E592-B24D-3DF7-6BD73F18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971" y="659173"/>
            <a:ext cx="8568055" cy="48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4C5925-F81F-8C02-0A09-540E88BAE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20" t="32867" r="41612"/>
          <a:stretch/>
        </p:blipFill>
        <p:spPr>
          <a:xfrm>
            <a:off x="1" y="0"/>
            <a:ext cx="126492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A8AF6506-857B-D15C-AEB3-4428B7CA146C}"/>
              </a:ext>
            </a:extLst>
          </p:cNvPr>
          <p:cNvGrpSpPr/>
          <p:nvPr/>
        </p:nvGrpSpPr>
        <p:grpSpPr>
          <a:xfrm>
            <a:off x="1950720" y="368043"/>
            <a:ext cx="9560560" cy="6121914"/>
            <a:chOff x="1950720" y="368043"/>
            <a:chExt cx="9560560" cy="612191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EA25610-607E-0AB2-DAF4-5EE96D29B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0720" y="368043"/>
              <a:ext cx="9560560" cy="6121914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EB87EAFD-207E-F27B-2AC2-EF46102E8B2A}"/>
                </a:ext>
              </a:extLst>
            </p:cNvPr>
            <p:cNvSpPr txBox="1"/>
            <p:nvPr/>
          </p:nvSpPr>
          <p:spPr>
            <a:xfrm>
              <a:off x="1950720" y="4926693"/>
              <a:ext cx="4216400" cy="138499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r>
                <a:rPr lang="fr-FR" sz="1400" b="1" i="0" u="sng" strike="noStrike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ACTION INNOVANTE (200 pts)</a:t>
              </a:r>
              <a:r>
                <a:rPr lang="fr-FR" sz="1400" b="1" i="0" u="none" strike="noStrike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: </a:t>
              </a:r>
              <a:br>
                <a:rPr lang="fr-FR" sz="1400" b="1" i="0" u="none" strike="noStrike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</a:br>
              <a:r>
                <a:rPr lang="fr-FR" sz="1400" b="0" i="1" u="none" strike="noStrike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Hors actions FFF (Rentrée du Foot, Festival U13, JND)</a:t>
              </a:r>
              <a:br>
                <a:rPr lang="fr-FR" sz="1400" b="1" i="0" u="none" strike="noStrike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</a:br>
              <a:r>
                <a:rPr lang="fr-FR" sz="1400" b="1" i="0" u="none" strike="noStrike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Créativité, originalité/ contenu de  l'action </a:t>
              </a:r>
              <a:br>
                <a:rPr lang="fr-FR" sz="1400" b="1" i="0" u="none" strike="noStrike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</a:br>
              <a:r>
                <a:rPr lang="fr-FR" sz="1400" b="1" i="0" u="none" strike="noStrike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Prise en compte des enjeux sociétaux (éducation/formation, cohésion/inclusion, lutte contre sédentarité/santé-bien-être, environnement…).</a:t>
              </a:r>
              <a:r>
                <a:rPr lang="fr-FR" sz="14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36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26AD67C-13A3-02D2-A66A-18385F82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80" y="778488"/>
            <a:ext cx="9712960" cy="55207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9069E0-CFCD-A997-DB52-95DC8F604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280" y="422679"/>
            <a:ext cx="9712960" cy="27224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33F1C75-C554-66B6-E509-5E974DB2EF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20" t="32867" r="41612"/>
          <a:stretch/>
        </p:blipFill>
        <p:spPr>
          <a:xfrm>
            <a:off x="1" y="0"/>
            <a:ext cx="126492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399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 126">
            <a:extLst>
              <a:ext uri="{FF2B5EF4-FFF2-40B4-BE49-F238E27FC236}">
                <a16:creationId xmlns:a16="http://schemas.microsoft.com/office/drawing/2014/main" id="{14BE0EA3-A341-CAEB-984B-9DADBE59C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528" y="1351182"/>
            <a:ext cx="1245625" cy="1200329"/>
          </a:xfrm>
          <a:prstGeom prst="rect">
            <a:avLst/>
          </a:prstGeom>
        </p:spPr>
      </p:pic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179D2567-EC5D-A881-64EF-CE53EDEE8925}"/>
              </a:ext>
            </a:extLst>
          </p:cNvPr>
          <p:cNvSpPr/>
          <p:nvPr/>
        </p:nvSpPr>
        <p:spPr>
          <a:xfrm>
            <a:off x="635273" y="383191"/>
            <a:ext cx="4427177" cy="757501"/>
          </a:xfrm>
          <a:prstGeom prst="roundRect">
            <a:avLst/>
          </a:prstGeom>
          <a:solidFill>
            <a:srgbClr val="003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32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3FBB0C0-44AD-6FA1-2F91-66197419391C}"/>
              </a:ext>
            </a:extLst>
          </p:cNvPr>
          <p:cNvSpPr txBox="1"/>
          <p:nvPr/>
        </p:nvSpPr>
        <p:spPr>
          <a:xfrm>
            <a:off x="1065821" y="389118"/>
            <a:ext cx="6545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F Hero" panose="02000508000000020004" pitchFamily="2" charset="77"/>
                <a:ea typeface="+mn-ea"/>
                <a:cs typeface="+mn-cs"/>
              </a:rPr>
              <a:t>VIDEO</a:t>
            </a:r>
            <a:endParaRPr kumimoji="0" lang="fr-FR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F Hero" panose="02000508000000020004" pitchFamily="2" charset="77"/>
              <a:ea typeface="+mn-ea"/>
              <a:cs typeface="+mn-cs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5E6F4114-CA85-EF6A-3E77-EEC6051BF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463" y="-308718"/>
            <a:ext cx="1688051" cy="1349445"/>
          </a:xfrm>
          <a:prstGeom prst="rect">
            <a:avLst/>
          </a:prstGeom>
        </p:spPr>
      </p:pic>
      <p:sp>
        <p:nvSpPr>
          <p:cNvPr id="137" name="Espace réservé du numéro de diapositive 136">
            <a:extLst>
              <a:ext uri="{FF2B5EF4-FFF2-40B4-BE49-F238E27FC236}">
                <a16:creationId xmlns:a16="http://schemas.microsoft.com/office/drawing/2014/main" id="{29ABD9D5-014F-5A61-F9AD-AE307C2B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FFF Hero Black" panose="02000508000000020004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3287"/>
              </a:solidFill>
              <a:effectLst/>
              <a:uLnTx/>
              <a:uFillTx/>
              <a:latin typeface="FFF Hero Black" panose="02000508000000020004" pitchFamily="2" charset="77"/>
              <a:ea typeface="+mn-ea"/>
              <a:cs typeface="+mn-cs"/>
            </a:endParaRPr>
          </a:p>
        </p:txBody>
      </p:sp>
      <p:pic>
        <p:nvPicPr>
          <p:cNvPr id="140" name="Image 139">
            <a:extLst>
              <a:ext uri="{FF2B5EF4-FFF2-40B4-BE49-F238E27FC236}">
                <a16:creationId xmlns:a16="http://schemas.microsoft.com/office/drawing/2014/main" id="{F3013705-89BB-BE8F-6025-9AD543767D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107" r="38107"/>
          <a:stretch/>
        </p:blipFill>
        <p:spPr>
          <a:xfrm>
            <a:off x="0" y="0"/>
            <a:ext cx="1087802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D83F31CF-E0C4-605B-196C-158911D231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18000"/>
          </a:blip>
          <a:srcRect l="19919" t="-366" r="19440" b="16628"/>
          <a:stretch/>
        </p:blipFill>
        <p:spPr>
          <a:xfrm>
            <a:off x="0" y="5108938"/>
            <a:ext cx="1087802" cy="1744601"/>
          </a:xfrm>
          <a:prstGeom prst="rect">
            <a:avLst/>
          </a:prstGeom>
        </p:spPr>
      </p:pic>
      <p:pic>
        <p:nvPicPr>
          <p:cNvPr id="144" name="Graphique 143">
            <a:extLst>
              <a:ext uri="{FF2B5EF4-FFF2-40B4-BE49-F238E27FC236}">
                <a16:creationId xmlns:a16="http://schemas.microsoft.com/office/drawing/2014/main" id="{C74CFFB6-D547-D639-2303-1957D5C537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02831" y="3836454"/>
            <a:ext cx="2210221" cy="1889567"/>
          </a:xfrm>
          <a:prstGeom prst="rect">
            <a:avLst/>
          </a:prstGeom>
        </p:spPr>
      </p:pic>
      <p:pic>
        <p:nvPicPr>
          <p:cNvPr id="2" name="Média en ligne 1" title="FFF-TOUTES-FOOT-2023">
            <a:hlinkClick r:id="" action="ppaction://media"/>
            <a:extLst>
              <a:ext uri="{FF2B5EF4-FFF2-40B4-BE49-F238E27FC236}">
                <a16:creationId xmlns:a16="http://schemas.microsoft.com/office/drawing/2014/main" id="{4FBF4B4B-1DFD-BDBC-EF12-40C2D6CF1A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936854" y="1272061"/>
            <a:ext cx="9284727" cy="523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8DB7DF6-1BED-E9AF-E048-2A15696EBCFA}"/>
              </a:ext>
            </a:extLst>
          </p:cNvPr>
          <p:cNvSpPr/>
          <p:nvPr/>
        </p:nvSpPr>
        <p:spPr>
          <a:xfrm>
            <a:off x="895371" y="3775090"/>
            <a:ext cx="4427177" cy="757501"/>
          </a:xfrm>
          <a:prstGeom prst="roundRect">
            <a:avLst/>
          </a:prstGeom>
          <a:solidFill>
            <a:srgbClr val="003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32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0BB5ACE-9129-DC1F-79CB-A854505EB91C}"/>
              </a:ext>
            </a:extLst>
          </p:cNvPr>
          <p:cNvSpPr/>
          <p:nvPr/>
        </p:nvSpPr>
        <p:spPr>
          <a:xfrm>
            <a:off x="635273" y="383191"/>
            <a:ext cx="4427177" cy="757501"/>
          </a:xfrm>
          <a:prstGeom prst="roundRect">
            <a:avLst/>
          </a:prstGeom>
          <a:solidFill>
            <a:srgbClr val="003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32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E8A9F6-C35D-25AA-6CC2-1F979A7D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9BDEA5-47E4-0686-2305-C3864115BD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107" r="38107"/>
          <a:stretch/>
        </p:blipFill>
        <p:spPr>
          <a:xfrm>
            <a:off x="0" y="0"/>
            <a:ext cx="1087802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747BA34-B0C0-9376-788E-1AC0962AC387}"/>
              </a:ext>
            </a:extLst>
          </p:cNvPr>
          <p:cNvSpPr txBox="1"/>
          <p:nvPr/>
        </p:nvSpPr>
        <p:spPr>
          <a:xfrm>
            <a:off x="1141126" y="376384"/>
            <a:ext cx="6545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rgbClr val="FFFFFF"/>
                </a:solidFill>
                <a:latin typeface="FFF Hero" panose="02000508000000020004" pitchFamily="2" charset="77"/>
              </a:rPr>
              <a:t>PERSPECTIVES 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F Hero" panose="02000508000000020004" pitchFamily="2" charset="77"/>
                <a:ea typeface="+mn-ea"/>
                <a:cs typeface="+mn-cs"/>
              </a:rPr>
              <a:t> 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F Hero" panose="02000508000000020004" pitchFamily="2" charset="77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419367C-ACDB-04FF-45CA-36338688431E}"/>
              </a:ext>
            </a:extLst>
          </p:cNvPr>
          <p:cNvSpPr txBox="1"/>
          <p:nvPr/>
        </p:nvSpPr>
        <p:spPr>
          <a:xfrm>
            <a:off x="1451784" y="1230506"/>
            <a:ext cx="10010873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                 </a:t>
            </a:r>
          </a:p>
          <a:p>
            <a:pPr>
              <a:defRPr/>
            </a:pPr>
            <a:r>
              <a:rPr lang="fr-FR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-</a:t>
            </a:r>
            <a:r>
              <a:rPr lang="fr-FR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Outil informatique ( portail club ) en cours .</a:t>
            </a:r>
          </a:p>
          <a:p>
            <a:pPr>
              <a:defRPr/>
            </a:pPr>
            <a:endParaRPr lang="fr-FR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>
              <a:defRPr/>
            </a:pPr>
            <a:endParaRPr lang="fr-FR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59712C-1342-6550-13E6-D7979CAAEDCD}"/>
              </a:ext>
            </a:extLst>
          </p:cNvPr>
          <p:cNvSpPr txBox="1"/>
          <p:nvPr/>
        </p:nvSpPr>
        <p:spPr>
          <a:xfrm>
            <a:off x="1452256" y="4872286"/>
            <a:ext cx="10134190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                 </a:t>
            </a:r>
          </a:p>
          <a:p>
            <a:pPr>
              <a:defRPr/>
            </a:pPr>
            <a:r>
              <a:rPr lang="fr-FR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</a:t>
            </a:r>
            <a:r>
              <a:rPr lang="fr-FR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hlinkClick r:id="rId3"/>
              </a:rPr>
              <a:t>mbouche@fff.fr</a:t>
            </a:r>
            <a:endParaRPr lang="fr-FR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>
              <a:defRPr/>
            </a:pPr>
            <a:endParaRPr lang="fr-FR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>
              <a:defRPr/>
            </a:pPr>
            <a:r>
              <a:rPr lang="fr-FR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Tél:    01 44 31 73 20</a:t>
            </a:r>
          </a:p>
          <a:p>
            <a:pPr>
              <a:defRPr/>
            </a:pPr>
            <a:r>
              <a:rPr lang="fr-FR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Mob: 06 08 95 61 10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12F990-1CB8-5C65-354F-D083B2FD9D3B}"/>
              </a:ext>
            </a:extLst>
          </p:cNvPr>
          <p:cNvSpPr txBox="1"/>
          <p:nvPr/>
        </p:nvSpPr>
        <p:spPr>
          <a:xfrm>
            <a:off x="1232566" y="3738341"/>
            <a:ext cx="6545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rgbClr val="FFFFFF"/>
                </a:solidFill>
                <a:latin typeface="FFF Hero" panose="02000508000000020004" pitchFamily="2" charset="77"/>
              </a:rPr>
              <a:t>INFORMATIONS  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F Hero" panose="02000508000000020004" pitchFamily="2" charset="77"/>
                <a:ea typeface="+mn-ea"/>
                <a:cs typeface="+mn-cs"/>
              </a:rPr>
              <a:t> 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F Hero" panose="02000508000000020004" pitchFamily="2" charset="77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F9AF047-3E72-661E-7D54-3EF33A5CB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50" t="30714" r="45823" b="50533"/>
          <a:stretch/>
        </p:blipFill>
        <p:spPr>
          <a:xfrm>
            <a:off x="5877353" y="2514886"/>
            <a:ext cx="4258296" cy="120033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55C41CA-293C-FD42-6B5B-4645FA49FD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54" t="56449" r="50618" b="27790"/>
          <a:stretch/>
        </p:blipFill>
        <p:spPr>
          <a:xfrm>
            <a:off x="1451784" y="2589697"/>
            <a:ext cx="2137025" cy="1008871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D41A41F-131F-137B-2631-D84011C9C075}"/>
              </a:ext>
            </a:extLst>
          </p:cNvPr>
          <p:cNvSpPr/>
          <p:nvPr/>
        </p:nvSpPr>
        <p:spPr>
          <a:xfrm>
            <a:off x="3588809" y="2806616"/>
            <a:ext cx="1588975" cy="6766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Données à renseigner + Données auto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C8B722-1B77-1C56-441D-2EA38E7DABCC}"/>
              </a:ext>
            </a:extLst>
          </p:cNvPr>
          <p:cNvSpPr/>
          <p:nvPr/>
        </p:nvSpPr>
        <p:spPr>
          <a:xfrm>
            <a:off x="9787252" y="2659468"/>
            <a:ext cx="952964" cy="485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err="1">
                <a:solidFill>
                  <a:schemeClr val="tx1"/>
                </a:solidFill>
              </a:rPr>
              <a:t>Etc</a:t>
            </a:r>
            <a:r>
              <a:rPr lang="fr-FR" sz="700" b="1" dirty="0">
                <a:solidFill>
                  <a:schemeClr val="tx1"/>
                </a:solidFill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109620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3651" y="25774"/>
            <a:ext cx="5242482" cy="854375"/>
          </a:xfrm>
        </p:spPr>
        <p:txBody>
          <a:bodyPr>
            <a:normAutofit/>
          </a:bodyPr>
          <a:lstStyle/>
          <a:p>
            <a:r>
              <a:rPr lang="fr-FR" sz="4800" b="0" dirty="0">
                <a:solidFill>
                  <a:srgbClr val="262A69"/>
                </a:solidFill>
                <a:latin typeface="FFF Hero Black" panose="02000A08000000020004" pitchFamily="2" charset="0"/>
              </a:rPr>
              <a:t>Rappels: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990642" y="3230873"/>
            <a:ext cx="7161738" cy="86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Valoriser la mise en place d’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actions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 </a:t>
            </a:r>
            <a:r>
              <a:rPr lang="fr-FR" sz="1600" dirty="0">
                <a:solidFill>
                  <a:srgbClr val="262A69"/>
                </a:solidFill>
                <a:latin typeface="FFF Equipe" panose="02000503000000020004" pitchFamily="50" charset="0"/>
              </a:rPr>
              <a:t>visant à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 améliorer l’</a:t>
            </a: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attractivité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, l’accueil et la </a:t>
            </a: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fidélisation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 du public féminin dans le club (dirigeantes, éducatrices, arbitres, joueuses).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7CE7572-2633-43EF-A585-9249455B447E}"/>
              </a:ext>
            </a:extLst>
          </p:cNvPr>
          <p:cNvSpPr txBox="1"/>
          <p:nvPr/>
        </p:nvSpPr>
        <p:spPr>
          <a:xfrm>
            <a:off x="1263651" y="927764"/>
            <a:ext cx="7897900" cy="223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BE965A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Enjeux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BE965A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BE965A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1/ Développer la pratique féminine.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srgbClr val="BE965A"/>
                </a:solidFill>
                <a:latin typeface="FFF Equipe" panose="02000503000000020004" pitchFamily="50" charset="0"/>
              </a:rPr>
              <a:t>2/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BE965A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 Assurer plus de mixité dans les différentes fonctions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BE965A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(encadrement - gouvernance).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rgbClr val="BE965A"/>
              </a:solidFill>
              <a:effectLst/>
              <a:uLnTx/>
              <a:uFillTx/>
              <a:latin typeface="FFF Equipe" panose="02000503000000020004" pitchFamily="50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BE965A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- </a:t>
            </a:r>
            <a:r>
              <a:rPr kumimoji="0" lang="fr-FR" sz="160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Intégration du public féminin dans le </a:t>
            </a:r>
            <a:r>
              <a:rPr lang="fr-FR" sz="1600" b="1" u="sng" dirty="0">
                <a:solidFill>
                  <a:schemeClr val="accent2"/>
                </a:solidFill>
                <a:latin typeface="FFF Equipe" panose="02000503000000020004" pitchFamily="50" charset="0"/>
              </a:rPr>
              <a:t>PROJET DU CLUB</a:t>
            </a:r>
            <a:r>
              <a:rPr kumimoji="0" lang="fr-FR" sz="1200" b="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2000" i="1" dirty="0">
                <a:solidFill>
                  <a:srgbClr val="BE965A"/>
                </a:solidFill>
                <a:latin typeface="FFF Hero Black" panose="02000A08000000020004" pitchFamily="2" charset="0"/>
              </a:rPr>
              <a:t>                                                           </a:t>
            </a:r>
            <a:endParaRPr kumimoji="0" lang="fr-FR" sz="1200" b="1" i="0" u="sng" strike="noStrike" kern="1200" cap="none" spc="0" normalizeH="0" baseline="0" noProof="0" dirty="0">
              <a:ln>
                <a:noFill/>
              </a:ln>
              <a:solidFill>
                <a:srgbClr val="BE965A"/>
              </a:solidFill>
              <a:effectLst/>
              <a:uLnTx/>
              <a:uFillTx/>
              <a:latin typeface="FFF Equipe" panose="02000503000000020004" pitchFamily="50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306A53-7BB6-467F-AE25-EC95B9CB2D66}"/>
              </a:ext>
            </a:extLst>
          </p:cNvPr>
          <p:cNvSpPr/>
          <p:nvPr/>
        </p:nvSpPr>
        <p:spPr>
          <a:xfrm>
            <a:off x="5101936" y="5756564"/>
            <a:ext cx="1086108" cy="964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8CE262B-B61A-4406-B178-4CCAD626478F}"/>
              </a:ext>
            </a:extLst>
          </p:cNvPr>
          <p:cNvSpPr txBox="1"/>
          <p:nvPr/>
        </p:nvSpPr>
        <p:spPr>
          <a:xfrm>
            <a:off x="1999812" y="4421095"/>
            <a:ext cx="7161739" cy="966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A69"/>
              </a:solidFill>
              <a:effectLst/>
              <a:uLnTx/>
              <a:uFillTx/>
              <a:latin typeface="FFF Equipe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Développer des compétences et renforcer la prise de responsabilité (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formations adaptées aux besoins, mentoring, accompagnement…).</a:t>
            </a:r>
          </a:p>
        </p:txBody>
      </p:sp>
      <p:pic>
        <p:nvPicPr>
          <p:cNvPr id="8" name="Graphique 7" descr="Cage de foot contour">
            <a:extLst>
              <a:ext uri="{FF2B5EF4-FFF2-40B4-BE49-F238E27FC236}">
                <a16:creationId xmlns:a16="http://schemas.microsoft.com/office/drawing/2014/main" id="{F8CA0846-63E5-87AF-C6F0-BAF9DB773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4537" y="3453831"/>
            <a:ext cx="583200" cy="583200"/>
          </a:xfrm>
          <a:prstGeom prst="rect">
            <a:avLst/>
          </a:prstGeom>
        </p:spPr>
      </p:pic>
      <p:pic>
        <p:nvPicPr>
          <p:cNvPr id="15" name="Graphique 14" descr="Liste de contrôle contour">
            <a:extLst>
              <a:ext uri="{FF2B5EF4-FFF2-40B4-BE49-F238E27FC236}">
                <a16:creationId xmlns:a16="http://schemas.microsoft.com/office/drawing/2014/main" id="{9FA946AF-A8E9-0909-CA3D-E022C11BF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645" y="4813685"/>
            <a:ext cx="583200" cy="5832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DDDBC0-E487-3AE2-C964-D4C2C32257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304" t="18442" r="38965" b="14108"/>
          <a:stretch/>
        </p:blipFill>
        <p:spPr>
          <a:xfrm>
            <a:off x="10168338" y="743883"/>
            <a:ext cx="1087802" cy="19074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F03989-47F4-A167-991B-E8AA8F93805D}"/>
              </a:ext>
            </a:extLst>
          </p:cNvPr>
          <p:cNvSpPr/>
          <p:nvPr/>
        </p:nvSpPr>
        <p:spPr>
          <a:xfrm>
            <a:off x="9524719" y="237372"/>
            <a:ext cx="2133600" cy="394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APPEL A PROJETS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FFFFFF"/>
                </a:solidFill>
                <a:latin typeface="Arial" panose="020B0604020202020204"/>
              </a:rPr>
              <a:t>SAISON 2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476324-2DD0-7759-456E-D9E6B3363BDC}"/>
              </a:ext>
            </a:extLst>
          </p:cNvPr>
          <p:cNvSpPr txBox="1">
            <a:spLocks/>
          </p:cNvSpPr>
          <p:nvPr/>
        </p:nvSpPr>
        <p:spPr>
          <a:xfrm>
            <a:off x="3423497" y="5756564"/>
            <a:ext cx="5994823" cy="8345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FF Hero Book" panose="02000508000000020004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CCBBC5-C593-3F09-6781-1D9F463C41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8107" r="38107"/>
          <a:stretch/>
        </p:blipFill>
        <p:spPr>
          <a:xfrm>
            <a:off x="0" y="0"/>
            <a:ext cx="1087802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C9F4D2-924C-15EE-D75F-CD3035F5D961}"/>
              </a:ext>
            </a:extLst>
          </p:cNvPr>
          <p:cNvSpPr txBox="1"/>
          <p:nvPr/>
        </p:nvSpPr>
        <p:spPr>
          <a:xfrm>
            <a:off x="4498340" y="5810334"/>
            <a:ext cx="6568440" cy="83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sng" strike="noStrike" kern="1200" cap="none" spc="0" normalizeH="0" baseline="0" noProof="0" dirty="0">
                <a:ln>
                  <a:noFill/>
                </a:ln>
                <a:solidFill>
                  <a:srgbClr val="BE965A"/>
                </a:solidFill>
                <a:effectLst/>
                <a:uLnTx/>
                <a:uFillTx/>
                <a:latin typeface="FFF Hero Book" panose="02000508000000020004" pitchFamily="2" charset="0"/>
                <a:ea typeface="+mn-ea"/>
                <a:cs typeface="+mn-cs"/>
              </a:rPr>
              <a:t>FICHES ACTIONS </a:t>
            </a:r>
            <a:r>
              <a:rPr lang="fr-FR" sz="2000" b="1" i="1" u="sng" dirty="0">
                <a:solidFill>
                  <a:srgbClr val="BE965A"/>
                </a:solidFill>
                <a:latin typeface="FFF Hero Book" panose="02000508000000020004" pitchFamily="2" charset="0"/>
              </a:rPr>
              <a:t>:</a:t>
            </a:r>
            <a:r>
              <a:rPr kumimoji="0" lang="fr-FR" sz="2000" b="1" i="1" u="sng" strike="noStrike" kern="1200" cap="none" spc="0" normalizeH="0" baseline="0" noProof="0" dirty="0">
                <a:ln>
                  <a:noFill/>
                </a:ln>
                <a:solidFill>
                  <a:srgbClr val="BE965A"/>
                </a:solidFill>
                <a:effectLst/>
                <a:uLnTx/>
                <a:uFillTx/>
                <a:latin typeface="FFF Hero Book" panose="02000508000000020004" pitchFamily="2" charset="0"/>
                <a:ea typeface="+mn-ea"/>
                <a:cs typeface="+mn-cs"/>
              </a:rPr>
              <a:t>  clubs et instances  lauréats -  SAISON 1   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2000" b="1" i="1" u="sng" dirty="0">
                <a:solidFill>
                  <a:srgbClr val="BE965A"/>
                </a:solidFill>
                <a:latin typeface="FFF Hero Book" panose="02000508000000020004" pitchFamily="2" charset="0"/>
              </a:rPr>
              <a:t>NOUVELLES  FICHES </a:t>
            </a:r>
            <a:r>
              <a:rPr kumimoji="0" lang="fr-FR" sz="2000" b="1" i="1" u="sng" strike="noStrike" kern="1200" cap="none" spc="0" normalizeH="0" baseline="0" noProof="0" dirty="0">
                <a:ln>
                  <a:noFill/>
                </a:ln>
                <a:solidFill>
                  <a:srgbClr val="BE965A"/>
                </a:solidFill>
                <a:effectLst/>
                <a:uLnTx/>
                <a:uFillTx/>
                <a:latin typeface="FFF Hero Book" panose="02000508000000020004" pitchFamily="2" charset="0"/>
                <a:ea typeface="+mn-ea"/>
                <a:cs typeface="+mn-cs"/>
              </a:rPr>
              <a:t> ACTIONS  </a:t>
            </a:r>
            <a:r>
              <a:rPr lang="fr-FR" sz="2000" b="1" i="1" u="sng" dirty="0">
                <a:solidFill>
                  <a:srgbClr val="BE965A"/>
                </a:solidFill>
                <a:latin typeface="FFF Hero Book" panose="02000508000000020004" pitchFamily="2" charset="0"/>
              </a:rPr>
              <a:t> </a:t>
            </a:r>
            <a:r>
              <a:rPr kumimoji="0" lang="fr-FR" sz="2000" b="1" i="1" u="sng" strike="noStrike" kern="1200" cap="none" spc="0" normalizeH="0" baseline="0" noProof="0" dirty="0">
                <a:ln>
                  <a:noFill/>
                </a:ln>
                <a:solidFill>
                  <a:srgbClr val="BE965A"/>
                </a:solidFill>
                <a:effectLst/>
                <a:uLnTx/>
                <a:uFillTx/>
                <a:latin typeface="FFF Hero Book" panose="02000508000000020004" pitchFamily="2" charset="0"/>
                <a:ea typeface="+mn-ea"/>
                <a:cs typeface="+mn-cs"/>
              </a:rPr>
              <a:t>CHAQUE SAISON</a:t>
            </a:r>
          </a:p>
        </p:txBody>
      </p:sp>
    </p:spTree>
    <p:extLst>
      <p:ext uri="{BB962C8B-B14F-4D97-AF65-F5344CB8AC3E}">
        <p14:creationId xmlns:p14="http://schemas.microsoft.com/office/powerpoint/2010/main" val="219569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 114">
            <a:extLst>
              <a:ext uri="{FF2B5EF4-FFF2-40B4-BE49-F238E27FC236}">
                <a16:creationId xmlns:a16="http://schemas.microsoft.com/office/drawing/2014/main" id="{BE7EA5FB-398D-65DF-3B04-B4D8E47AB2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385" b="49385"/>
          <a:stretch/>
        </p:blipFill>
        <p:spPr>
          <a:xfrm>
            <a:off x="1561016" y="5660330"/>
            <a:ext cx="9902553" cy="1827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3" name="Rectangle : coins arrondis 112">
            <a:extLst>
              <a:ext uri="{FF2B5EF4-FFF2-40B4-BE49-F238E27FC236}">
                <a16:creationId xmlns:a16="http://schemas.microsoft.com/office/drawing/2014/main" id="{43FC0D95-12FE-542F-87DD-012FF4F97D47}"/>
              </a:ext>
            </a:extLst>
          </p:cNvPr>
          <p:cNvSpPr/>
          <p:nvPr/>
        </p:nvSpPr>
        <p:spPr>
          <a:xfrm>
            <a:off x="10214500" y="1073735"/>
            <a:ext cx="1561032" cy="1052471"/>
          </a:xfrm>
          <a:prstGeom prst="roundRect">
            <a:avLst/>
          </a:prstGeom>
          <a:solidFill>
            <a:srgbClr val="E2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A42843-1F7F-4B65-3022-82A6B82477A7}"/>
              </a:ext>
            </a:extLst>
          </p:cNvPr>
          <p:cNvSpPr/>
          <p:nvPr/>
        </p:nvSpPr>
        <p:spPr>
          <a:xfrm>
            <a:off x="1734407" y="4676255"/>
            <a:ext cx="541176" cy="568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533FE4F-75EB-8C4E-5152-4E391FED2488}"/>
              </a:ext>
            </a:extLst>
          </p:cNvPr>
          <p:cNvSpPr/>
          <p:nvPr/>
        </p:nvSpPr>
        <p:spPr>
          <a:xfrm>
            <a:off x="635273" y="383191"/>
            <a:ext cx="6353013" cy="757501"/>
          </a:xfrm>
          <a:prstGeom prst="roundRect">
            <a:avLst/>
          </a:prstGeom>
          <a:solidFill>
            <a:srgbClr val="003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9DFCF1-B326-0570-C09C-3B08ABFAE87B}"/>
              </a:ext>
            </a:extLst>
          </p:cNvPr>
          <p:cNvSpPr txBox="1"/>
          <p:nvPr/>
        </p:nvSpPr>
        <p:spPr>
          <a:xfrm>
            <a:off x="1374626" y="366005"/>
            <a:ext cx="5364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F Hero" panose="02000508000000020004" pitchFamily="2" charset="77"/>
                <a:ea typeface="+mn-ea"/>
                <a:cs typeface="+mn-cs"/>
              </a:rPr>
              <a:t>LE CALENDRIER  SAISON 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6C2006-DE1E-B760-EE6B-F22687C6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FFF Hero Black" panose="02000508000000020004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3287"/>
              </a:solidFill>
              <a:effectLst/>
              <a:uLnTx/>
              <a:uFillTx/>
              <a:latin typeface="FFF Hero Black" panose="02000508000000020004" pitchFamily="2" charset="77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00F5F33-D2D8-C846-BD5F-66B2D58FAC9C}"/>
              </a:ext>
            </a:extLst>
          </p:cNvPr>
          <p:cNvSpPr txBox="1"/>
          <p:nvPr/>
        </p:nvSpPr>
        <p:spPr>
          <a:xfrm>
            <a:off x="5133580" y="6323496"/>
            <a:ext cx="658086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FF Hero" panose="02000508000000020004" pitchFamily="2" charset="77"/>
                <a:ea typeface="+mn-ea"/>
                <a:cs typeface="+mn-cs"/>
              </a:rPr>
              <a:t>Les actions réalisées à partir du 5 mai  de l’année N sont éligibles la saison suivante. 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8B75DB6-621D-5013-4483-8687B0CB33A9}"/>
              </a:ext>
            </a:extLst>
          </p:cNvPr>
          <p:cNvGrpSpPr/>
          <p:nvPr/>
        </p:nvGrpSpPr>
        <p:grpSpPr>
          <a:xfrm>
            <a:off x="1441883" y="2190005"/>
            <a:ext cx="1555631" cy="3540823"/>
            <a:chOff x="1512779" y="1738748"/>
            <a:chExt cx="1555631" cy="3540823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19C6073-33F3-E8F3-DBC2-F00249B5E32A}"/>
                </a:ext>
              </a:extLst>
            </p:cNvPr>
            <p:cNvSpPr txBox="1"/>
            <p:nvPr/>
          </p:nvSpPr>
          <p:spPr>
            <a:xfrm>
              <a:off x="1634218" y="1738748"/>
              <a:ext cx="143419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8AF73"/>
                </a:highlight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36909559-A18D-6F21-4A67-1B09F5A09918}"/>
                </a:ext>
              </a:extLst>
            </p:cNvPr>
            <p:cNvCxnSpPr>
              <a:cxnSpLocks/>
            </p:cNvCxnSpPr>
            <p:nvPr/>
          </p:nvCxnSpPr>
          <p:spPr>
            <a:xfrm>
              <a:off x="2351315" y="4060371"/>
              <a:ext cx="0" cy="1219200"/>
            </a:xfrm>
            <a:prstGeom prst="line">
              <a:avLst/>
            </a:prstGeom>
            <a:ln w="9525">
              <a:solidFill>
                <a:srgbClr val="C8AF7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548DA36-07BF-5970-934F-2C10BF8D56D1}"/>
                </a:ext>
              </a:extLst>
            </p:cNvPr>
            <p:cNvSpPr txBox="1"/>
            <p:nvPr/>
          </p:nvSpPr>
          <p:spPr>
            <a:xfrm>
              <a:off x="1512779" y="2739193"/>
              <a:ext cx="1520342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1750" marR="0" lvl="0" indent="-141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FF Equipe" panose="02000503000000020004" pitchFamily="2" charset="77"/>
                <a:ea typeface="+mn-ea"/>
                <a:cs typeface="+mn-cs"/>
              </a:endParaRPr>
            </a:p>
            <a:p>
              <a:pPr marL="141750" marR="0" lvl="0" indent="-141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FF Equipe" panose="02000503000000020004" pitchFamily="2" charset="77"/>
                <a:ea typeface="+mn-ea"/>
                <a:cs typeface="+mn-cs"/>
              </a:endParaRPr>
            </a:p>
            <a:p>
              <a:pPr marL="141750" marR="0" lvl="0" indent="-141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fr-FR" sz="1400" b="1" i="0" u="sng" strike="noStrike" kern="1200" cap="none" spc="0" normalizeH="0" baseline="0" noProof="0" dirty="0">
                  <a:ln>
                    <a:noFill/>
                  </a:ln>
                  <a:solidFill>
                    <a:srgbClr val="003287"/>
                  </a:solidFill>
                  <a:effectLst/>
                  <a:uLnTx/>
                  <a:uFillTx/>
                  <a:latin typeface="FFF Equipe" panose="02000503000000020004" pitchFamily="2" charset="77"/>
                  <a:ea typeface="+mn-ea"/>
                  <a:cs typeface="+mn-cs"/>
                </a:rPr>
                <a:t>18 septembre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287"/>
                  </a:solidFill>
                  <a:effectLst/>
                  <a:uLnTx/>
                  <a:uFillTx/>
                  <a:latin typeface="FFF Equipe" panose="02000503000000020004" pitchFamily="2" charset="77"/>
                  <a:ea typeface="+mn-ea"/>
                  <a:cs typeface="+mn-cs"/>
                </a:rPr>
                <a:t> </a:t>
              </a:r>
              <a:r>
                <a:rPr kumimoji="0" lang="fr-FR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3287"/>
                  </a:solidFill>
                  <a:effectLst/>
                  <a:uLnTx/>
                  <a:uFillTx/>
                  <a:latin typeface="FFF Equipe" panose="02000503000000020004" pitchFamily="2" charset="77"/>
                  <a:ea typeface="+mn-ea"/>
                  <a:cs typeface="+mn-cs"/>
                </a:rPr>
                <a:t>Lancement communication site FFF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287"/>
                  </a:solidFill>
                  <a:effectLst/>
                  <a:uLnTx/>
                  <a:uFillTx/>
                  <a:latin typeface="FFF Equipe" panose="02000503000000020004" pitchFamily="2" charset="77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FF Equipe" panose="02000503000000020004" pitchFamily="2" charset="77"/>
                  <a:ea typeface="+mn-ea"/>
                  <a:cs typeface="+mn-cs"/>
                </a:rPr>
                <a:t>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FF Equipe" panose="02000503000000020004" pitchFamily="2" charset="77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0E55D67-46BB-8FDB-1B4F-5A3A946A173F}"/>
              </a:ext>
            </a:extLst>
          </p:cNvPr>
          <p:cNvSpPr/>
          <p:nvPr/>
        </p:nvSpPr>
        <p:spPr>
          <a:xfrm>
            <a:off x="1804002" y="4687697"/>
            <a:ext cx="541176" cy="568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9" name="Graphique 38" descr="Signature contour">
            <a:extLst>
              <a:ext uri="{FF2B5EF4-FFF2-40B4-BE49-F238E27FC236}">
                <a16:creationId xmlns:a16="http://schemas.microsoft.com/office/drawing/2014/main" id="{F87F0A9D-7BDB-29DC-63F9-B6B5367AF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5990" y="4656027"/>
            <a:ext cx="457200" cy="517057"/>
          </a:xfrm>
          <a:prstGeom prst="rect">
            <a:avLst/>
          </a:prstGeom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B5A1137E-1D41-25F8-60EF-48A33C654E89}"/>
              </a:ext>
            </a:extLst>
          </p:cNvPr>
          <p:cNvCxnSpPr>
            <a:cxnSpLocks/>
          </p:cNvCxnSpPr>
          <p:nvPr/>
        </p:nvCxnSpPr>
        <p:spPr>
          <a:xfrm>
            <a:off x="8646017" y="5129723"/>
            <a:ext cx="0" cy="1180323"/>
          </a:xfrm>
          <a:prstGeom prst="line">
            <a:avLst/>
          </a:prstGeom>
          <a:ln>
            <a:solidFill>
              <a:srgbClr val="C8AF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F2740636-539E-920D-BF02-7080FD2B9198}"/>
              </a:ext>
            </a:extLst>
          </p:cNvPr>
          <p:cNvGrpSpPr/>
          <p:nvPr/>
        </p:nvGrpSpPr>
        <p:grpSpPr>
          <a:xfrm>
            <a:off x="2956146" y="1731788"/>
            <a:ext cx="1952343" cy="3893318"/>
            <a:chOff x="1471457" y="2442861"/>
            <a:chExt cx="1952343" cy="3893318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46AF7253-B801-A91A-E589-5C1FF514B1EE}"/>
                </a:ext>
              </a:extLst>
            </p:cNvPr>
            <p:cNvSpPr txBox="1"/>
            <p:nvPr/>
          </p:nvSpPr>
          <p:spPr>
            <a:xfrm>
              <a:off x="1471457" y="2442861"/>
              <a:ext cx="195234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C8AF73"/>
                  </a:highlight>
                  <a:uLnTx/>
                  <a:uFillTx/>
                  <a:latin typeface="FFF Equipe" panose="02000503000000020004" pitchFamily="50" charset="0"/>
                  <a:ea typeface="+mn-ea"/>
                  <a:cs typeface="+mn-cs"/>
                </a:rPr>
                <a:t>  Clubs 5 mai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8AF73"/>
                </a:highlight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FCF72E90-2090-B1E6-EAA5-7B8DFADE7B72}"/>
                </a:ext>
              </a:extLst>
            </p:cNvPr>
            <p:cNvCxnSpPr>
              <a:cxnSpLocks/>
            </p:cNvCxnSpPr>
            <p:nvPr/>
          </p:nvCxnSpPr>
          <p:spPr>
            <a:xfrm>
              <a:off x="2415611" y="3802715"/>
              <a:ext cx="0" cy="2533464"/>
            </a:xfrm>
            <a:prstGeom prst="line">
              <a:avLst/>
            </a:prstGeom>
            <a:ln w="9525">
              <a:solidFill>
                <a:srgbClr val="C8AF7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8B476A9F-9462-C861-EE7D-440C7EE6D2BE}"/>
                </a:ext>
              </a:extLst>
            </p:cNvPr>
            <p:cNvSpPr txBox="1"/>
            <p:nvPr/>
          </p:nvSpPr>
          <p:spPr>
            <a:xfrm>
              <a:off x="1583364" y="2621083"/>
              <a:ext cx="1676401" cy="10693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8AF73"/>
                  </a:solidFill>
                  <a:effectLst/>
                  <a:uLnTx/>
                  <a:uFillTx/>
                  <a:latin typeface="FFF Hero" panose="02000508000000020004" pitchFamily="2" charset="77"/>
                  <a:ea typeface="+mn-ea"/>
                  <a:cs typeface="+mn-cs"/>
                </a:rPr>
                <a:t> CLOTURE/PLATEFORME DOSSIERS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8AF73"/>
                  </a:solidFill>
                  <a:effectLst/>
                  <a:uLnTx/>
                  <a:uFillTx/>
                  <a:latin typeface="FFF Hero" panose="02000508000000020004" pitchFamily="2" charset="77"/>
                  <a:ea typeface="+mn-ea"/>
                  <a:cs typeface="+mn-cs"/>
                </a:rPr>
                <a:t>DE CANDIDATURE</a:t>
              </a: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4B136110-B010-B72A-79B5-BA6F42CA16D8}"/>
              </a:ext>
            </a:extLst>
          </p:cNvPr>
          <p:cNvGrpSpPr/>
          <p:nvPr/>
        </p:nvGrpSpPr>
        <p:grpSpPr>
          <a:xfrm>
            <a:off x="3641515" y="4609006"/>
            <a:ext cx="561391" cy="568536"/>
            <a:chOff x="3724640" y="4117541"/>
            <a:chExt cx="561391" cy="56853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2328E2A-01F6-A585-BF39-D549FF5D0C99}"/>
                </a:ext>
              </a:extLst>
            </p:cNvPr>
            <p:cNvSpPr/>
            <p:nvPr/>
          </p:nvSpPr>
          <p:spPr>
            <a:xfrm>
              <a:off x="3744855" y="4117541"/>
              <a:ext cx="541176" cy="568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5" name="Graphique 54" descr="Envoyer contour">
              <a:extLst>
                <a:ext uri="{FF2B5EF4-FFF2-40B4-BE49-F238E27FC236}">
                  <a16:creationId xmlns:a16="http://schemas.microsoft.com/office/drawing/2014/main" id="{A27E239C-8F4B-8BEB-43E3-97D049534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24640" y="4173209"/>
              <a:ext cx="457200" cy="457200"/>
            </a:xfrm>
            <a:prstGeom prst="rect">
              <a:avLst/>
            </a:prstGeom>
          </p:spPr>
        </p:pic>
      </p:grp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EBA8CBCD-4FB5-7424-0B8C-2F8164201162}"/>
              </a:ext>
            </a:extLst>
          </p:cNvPr>
          <p:cNvSpPr/>
          <p:nvPr/>
        </p:nvSpPr>
        <p:spPr>
          <a:xfrm>
            <a:off x="5179857" y="3278220"/>
            <a:ext cx="1377387" cy="1166869"/>
          </a:xfrm>
          <a:prstGeom prst="roundRect">
            <a:avLst/>
          </a:prstGeom>
          <a:noFill/>
          <a:ln>
            <a:solidFill>
              <a:srgbClr val="003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18233C04-48EF-3946-BF6D-6EA113FC3A88}"/>
              </a:ext>
            </a:extLst>
          </p:cNvPr>
          <p:cNvSpPr txBox="1"/>
          <p:nvPr/>
        </p:nvSpPr>
        <p:spPr>
          <a:xfrm>
            <a:off x="5018113" y="2436017"/>
            <a:ext cx="17489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3287"/>
                </a:highlight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Au plus tard  20 mai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3287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B716502-299C-1BDD-9A4A-D2F3D6278963}"/>
              </a:ext>
            </a:extLst>
          </p:cNvPr>
          <p:cNvCxnSpPr>
            <a:cxnSpLocks/>
          </p:cNvCxnSpPr>
          <p:nvPr/>
        </p:nvCxnSpPr>
        <p:spPr>
          <a:xfrm>
            <a:off x="5868550" y="4441130"/>
            <a:ext cx="0" cy="1219200"/>
          </a:xfrm>
          <a:prstGeom prst="line">
            <a:avLst/>
          </a:prstGeom>
          <a:ln w="9525">
            <a:solidFill>
              <a:srgbClr val="0032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DD0230F0-95B7-6336-B946-5FBB4E37D53A}"/>
              </a:ext>
            </a:extLst>
          </p:cNvPr>
          <p:cNvSpPr txBox="1"/>
          <p:nvPr/>
        </p:nvSpPr>
        <p:spPr>
          <a:xfrm>
            <a:off x="5206097" y="3267920"/>
            <a:ext cx="13785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750" marR="0" lvl="0" indent="-141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FF Equipe" panose="02000503000000020004" pitchFamily="2" charset="77"/>
                <a:ea typeface="+mn-ea"/>
                <a:cs typeface="+mn-cs"/>
              </a:rPr>
              <a:t>Désignation des 3 clubs lauréats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FF Equipe" panose="02000503000000020004" pitchFamily="2" charset="77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FF Equipe" panose="02000503000000020004" pitchFamily="2" charset="77"/>
                <a:ea typeface="+mn-ea"/>
                <a:cs typeface="+mn-cs"/>
              </a:rPr>
              <a:t>au niveau départemental</a:t>
            </a:r>
          </a:p>
          <a:p>
            <a:pPr marL="141750" marR="0" lvl="0" indent="-141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FFF Equipe" panose="02000503000000020004" pitchFamily="2" charset="77"/>
              </a:rPr>
              <a:t>Envoi  Ligue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FF Equipe" panose="02000503000000020004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FF Equipe" panose="02000503000000020004" pitchFamily="2" charset="77"/>
              <a:ea typeface="+mn-ea"/>
              <a:cs typeface="+mn-cs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B7DCC43-6C40-C2C1-31F2-A283F2A7A3F5}"/>
              </a:ext>
            </a:extLst>
          </p:cNvPr>
          <p:cNvSpPr txBox="1"/>
          <p:nvPr/>
        </p:nvSpPr>
        <p:spPr>
          <a:xfrm>
            <a:off x="5210153" y="2742264"/>
            <a:ext cx="13785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FFF Hero" panose="02000508000000020004" pitchFamily="2" charset="77"/>
                <a:ea typeface="+mn-ea"/>
                <a:cs typeface="+mn-cs"/>
              </a:rPr>
              <a:t>JURY DISTRICT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D910A0-3832-6780-496C-2C6B14807655}"/>
              </a:ext>
            </a:extLst>
          </p:cNvPr>
          <p:cNvSpPr/>
          <p:nvPr/>
        </p:nvSpPr>
        <p:spPr>
          <a:xfrm>
            <a:off x="5406659" y="4609006"/>
            <a:ext cx="892347" cy="568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9" name="Graphique 68" descr="Femme juge contour">
            <a:extLst>
              <a:ext uri="{FF2B5EF4-FFF2-40B4-BE49-F238E27FC236}">
                <a16:creationId xmlns:a16="http://schemas.microsoft.com/office/drawing/2014/main" id="{4C3420E2-A2A7-9E55-8FB2-668402D578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29306" y="4656027"/>
            <a:ext cx="473696" cy="473696"/>
          </a:xfrm>
          <a:prstGeom prst="rect">
            <a:avLst/>
          </a:prstGeom>
        </p:spPr>
      </p:pic>
      <p:grpSp>
        <p:nvGrpSpPr>
          <p:cNvPr id="70" name="Groupe 69">
            <a:extLst>
              <a:ext uri="{FF2B5EF4-FFF2-40B4-BE49-F238E27FC236}">
                <a16:creationId xmlns:a16="http://schemas.microsoft.com/office/drawing/2014/main" id="{76D7C483-703A-3C9C-71A3-B40D23E7F240}"/>
              </a:ext>
            </a:extLst>
          </p:cNvPr>
          <p:cNvGrpSpPr/>
          <p:nvPr/>
        </p:nvGrpSpPr>
        <p:grpSpPr>
          <a:xfrm>
            <a:off x="6874588" y="1903234"/>
            <a:ext cx="1945828" cy="3758896"/>
            <a:chOff x="1401136" y="2167448"/>
            <a:chExt cx="1945828" cy="3758896"/>
          </a:xfrm>
        </p:grpSpPr>
        <p:sp>
          <p:nvSpPr>
            <p:cNvPr id="71" name="Rectangle : coins arrondis 70">
              <a:extLst>
                <a:ext uri="{FF2B5EF4-FFF2-40B4-BE49-F238E27FC236}">
                  <a16:creationId xmlns:a16="http://schemas.microsoft.com/office/drawing/2014/main" id="{7941757A-B2E4-8D4B-095F-A16F4FB879FA}"/>
                </a:ext>
              </a:extLst>
            </p:cNvPr>
            <p:cNvSpPr/>
            <p:nvPr/>
          </p:nvSpPr>
          <p:spPr>
            <a:xfrm>
              <a:off x="1731052" y="2824344"/>
              <a:ext cx="1242964" cy="1162001"/>
            </a:xfrm>
            <a:prstGeom prst="roundRect">
              <a:avLst/>
            </a:prstGeom>
            <a:noFill/>
            <a:ln>
              <a:solidFill>
                <a:srgbClr val="003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F73B928B-9460-B678-2405-24DC1A81ECB5}"/>
                </a:ext>
              </a:extLst>
            </p:cNvPr>
            <p:cNvSpPr txBox="1"/>
            <p:nvPr/>
          </p:nvSpPr>
          <p:spPr>
            <a:xfrm>
              <a:off x="1401136" y="2167448"/>
              <a:ext cx="194582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003287"/>
                  </a:highlight>
                  <a:uLnTx/>
                  <a:uFillTx/>
                  <a:latin typeface="FFF Equipe" panose="02000503000000020004" pitchFamily="50" charset="0"/>
                  <a:ea typeface="+mn-ea"/>
                  <a:cs typeface="+mn-cs"/>
                </a:rPr>
                <a:t>Au plus tard 30 mai 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3287"/>
                </a:highlight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438FCAFD-05A3-E321-5FF3-D1A8A31CDD41}"/>
                </a:ext>
              </a:extLst>
            </p:cNvPr>
            <p:cNvCxnSpPr>
              <a:cxnSpLocks/>
              <a:stCxn id="71" idx="2"/>
            </p:cNvCxnSpPr>
            <p:nvPr/>
          </p:nvCxnSpPr>
          <p:spPr>
            <a:xfrm>
              <a:off x="2352534" y="3986345"/>
              <a:ext cx="0" cy="1939999"/>
            </a:xfrm>
            <a:prstGeom prst="line">
              <a:avLst/>
            </a:prstGeom>
            <a:ln w="9525">
              <a:solidFill>
                <a:srgbClr val="00328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3B6F2327-7034-7C6F-4311-21ACF51A515D}"/>
                </a:ext>
              </a:extLst>
            </p:cNvPr>
            <p:cNvSpPr txBox="1"/>
            <p:nvPr/>
          </p:nvSpPr>
          <p:spPr>
            <a:xfrm>
              <a:off x="1729459" y="2974689"/>
              <a:ext cx="1338937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1750" marR="0" lvl="0" indent="-141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FF Equipe" panose="02000503000000020004" pitchFamily="2" charset="77"/>
                  <a:ea typeface="+mn-ea"/>
                  <a:cs typeface="+mn-cs"/>
                </a:rPr>
                <a:t>Désignation des 3 clubs lauréats 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FF Equipe" panose="02000503000000020004" pitchFamily="2" charset="77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FF Equipe" panose="02000503000000020004" pitchFamily="2" charset="77"/>
                  <a:ea typeface="+mn-ea"/>
                  <a:cs typeface="+mn-cs"/>
                </a:rPr>
                <a:t>au niveau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FF Equipe" panose="02000503000000020004" pitchFamily="50" charset="0"/>
                  <a:ea typeface="+mn-ea"/>
                  <a:cs typeface="+mn-cs"/>
                </a:rPr>
                <a:t>régional 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endParaRPr>
            </a:p>
            <a:p>
              <a:pPr marL="141750" marR="0" lvl="0" indent="-141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fr-FR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FF Equipe" panose="02000503000000020004" pitchFamily="50" charset="0"/>
                  <a:ea typeface="+mn-ea"/>
                  <a:cs typeface="+mn-cs"/>
                </a:rPr>
                <a:t>1 club DOM TOM Corse</a:t>
              </a:r>
              <a:endParaRPr lang="fr-FR" sz="1200" i="1" dirty="0">
                <a:solidFill>
                  <a:srgbClr val="000000"/>
                </a:solidFill>
                <a:latin typeface="FFF Equipe" panose="02000503000000020004" pitchFamily="50" charset="0"/>
              </a:endParaRPr>
            </a:p>
            <a:p>
              <a:pPr marL="141750" marR="0" lvl="0" indent="-141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lang="fr-FR" sz="1200" b="1" i="1" dirty="0">
                  <a:solidFill>
                    <a:srgbClr val="000000"/>
                  </a:solidFill>
                  <a:latin typeface="FFF Equipe" panose="02000503000000020004" pitchFamily="50" charset="0"/>
                </a:rPr>
                <a:t>Envoi FFF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FF Equipe" panose="02000503000000020004" pitchFamily="50" charset="0"/>
                  <a:ea typeface="+mn-ea"/>
                  <a:cs typeface="+mn-cs"/>
                </a:rPr>
                <a:t>	   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FF Equipe" panose="02000503000000020004" pitchFamily="50" charset="0"/>
                  <a:ea typeface="+mn-ea"/>
                  <a:cs typeface="+mn-cs"/>
                </a:rPr>
                <a:t>  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41750" marR="0" lvl="0" indent="-141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FF Equipe" panose="02000503000000020004" pitchFamily="2" charset="77"/>
                <a:ea typeface="+mn-ea"/>
                <a:cs typeface="+mn-cs"/>
              </a:endParaRP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ED98210E-0806-D29B-64A7-AFE5DB7C40DC}"/>
                </a:ext>
              </a:extLst>
            </p:cNvPr>
            <p:cNvSpPr txBox="1"/>
            <p:nvPr/>
          </p:nvSpPr>
          <p:spPr>
            <a:xfrm>
              <a:off x="1535850" y="2411284"/>
              <a:ext cx="16764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287"/>
                  </a:solidFill>
                  <a:effectLst/>
                  <a:uLnTx/>
                  <a:uFillTx/>
                  <a:latin typeface="FFF Hero" panose="02000508000000020004" pitchFamily="2" charset="77"/>
                  <a:ea typeface="+mn-ea"/>
                  <a:cs typeface="+mn-cs"/>
                </a:rPr>
                <a:t>JURY LIGUE</a:t>
              </a: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1E2D2154-404D-9786-DE98-E6C182893781}"/>
              </a:ext>
            </a:extLst>
          </p:cNvPr>
          <p:cNvSpPr/>
          <p:nvPr/>
        </p:nvSpPr>
        <p:spPr>
          <a:xfrm>
            <a:off x="7345156" y="4609006"/>
            <a:ext cx="892347" cy="568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8" name="Graphique 77">
            <a:extLst>
              <a:ext uri="{FF2B5EF4-FFF2-40B4-BE49-F238E27FC236}">
                <a16:creationId xmlns:a16="http://schemas.microsoft.com/office/drawing/2014/main" id="{6C29813B-955C-6274-AB6F-53BDC1F43C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567803" y="4656027"/>
            <a:ext cx="473696" cy="473696"/>
          </a:xfrm>
          <a:prstGeom prst="rect">
            <a:avLst/>
          </a:prstGeom>
        </p:spPr>
      </p:pic>
      <p:sp>
        <p:nvSpPr>
          <p:cNvPr id="86" name="Rectangle : coins arrondis 85">
            <a:extLst>
              <a:ext uri="{FF2B5EF4-FFF2-40B4-BE49-F238E27FC236}">
                <a16:creationId xmlns:a16="http://schemas.microsoft.com/office/drawing/2014/main" id="{82B70EBC-3AD3-1589-4FF5-4645D6568886}"/>
              </a:ext>
            </a:extLst>
          </p:cNvPr>
          <p:cNvSpPr/>
          <p:nvPr/>
        </p:nvSpPr>
        <p:spPr>
          <a:xfrm>
            <a:off x="8816676" y="2194159"/>
            <a:ext cx="1561032" cy="824823"/>
          </a:xfrm>
          <a:prstGeom prst="roundRect">
            <a:avLst/>
          </a:prstGeom>
          <a:noFill/>
          <a:ln>
            <a:solidFill>
              <a:srgbClr val="003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882081F6-6ACF-19E3-1CE2-9ABE78127602}"/>
              </a:ext>
            </a:extLst>
          </p:cNvPr>
          <p:cNvSpPr txBox="1"/>
          <p:nvPr/>
        </p:nvSpPr>
        <p:spPr>
          <a:xfrm>
            <a:off x="8668124" y="1320083"/>
            <a:ext cx="17489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3287"/>
                </a:highlight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6/7 juin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3287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6F3CBF59-6D99-E356-2717-F483AAEAA5E3}"/>
              </a:ext>
            </a:extLst>
          </p:cNvPr>
          <p:cNvCxnSpPr>
            <a:cxnSpLocks/>
          </p:cNvCxnSpPr>
          <p:nvPr/>
        </p:nvCxnSpPr>
        <p:spPr>
          <a:xfrm>
            <a:off x="9535480" y="3054439"/>
            <a:ext cx="7113" cy="2570667"/>
          </a:xfrm>
          <a:prstGeom prst="line">
            <a:avLst/>
          </a:prstGeom>
          <a:ln w="9525">
            <a:solidFill>
              <a:srgbClr val="0032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>
            <a:extLst>
              <a:ext uri="{FF2B5EF4-FFF2-40B4-BE49-F238E27FC236}">
                <a16:creationId xmlns:a16="http://schemas.microsoft.com/office/drawing/2014/main" id="{A35C2EEA-A1D1-2FFD-C4C1-A33DF72BF199}"/>
              </a:ext>
            </a:extLst>
          </p:cNvPr>
          <p:cNvSpPr txBox="1"/>
          <p:nvPr/>
        </p:nvSpPr>
        <p:spPr>
          <a:xfrm>
            <a:off x="8846188" y="1678954"/>
            <a:ext cx="13785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FFF Hero" panose="02000508000000020004" pitchFamily="2" charset="77"/>
                <a:ea typeface="+mn-ea"/>
                <a:cs typeface="+mn-cs"/>
              </a:rPr>
              <a:t>JURY FFF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AFAA479-8A41-084A-B46B-58221FFB3458}"/>
              </a:ext>
            </a:extLst>
          </p:cNvPr>
          <p:cNvSpPr/>
          <p:nvPr/>
        </p:nvSpPr>
        <p:spPr>
          <a:xfrm>
            <a:off x="9073590" y="4609006"/>
            <a:ext cx="892347" cy="568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4" name="Graphique 93">
            <a:extLst>
              <a:ext uri="{FF2B5EF4-FFF2-40B4-BE49-F238E27FC236}">
                <a16:creationId xmlns:a16="http://schemas.microsoft.com/office/drawing/2014/main" id="{688EC9FF-75F0-8E10-7620-43CECDA1291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870" t="-22564" r="-870" b="22564"/>
          <a:stretch/>
        </p:blipFill>
        <p:spPr>
          <a:xfrm>
            <a:off x="9227065" y="4549134"/>
            <a:ext cx="616831" cy="616831"/>
          </a:xfrm>
          <a:prstGeom prst="rect">
            <a:avLst/>
          </a:prstGeom>
        </p:spPr>
      </p:pic>
      <p:sp>
        <p:nvSpPr>
          <p:cNvPr id="95" name="ZoneTexte 94">
            <a:extLst>
              <a:ext uri="{FF2B5EF4-FFF2-40B4-BE49-F238E27FC236}">
                <a16:creationId xmlns:a16="http://schemas.microsoft.com/office/drawing/2014/main" id="{D83E1583-85C4-F1DB-FB18-710D005038D8}"/>
              </a:ext>
            </a:extLst>
          </p:cNvPr>
          <p:cNvSpPr txBox="1"/>
          <p:nvPr/>
        </p:nvSpPr>
        <p:spPr>
          <a:xfrm>
            <a:off x="8806571" y="2296749"/>
            <a:ext cx="1650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750" marR="0" lvl="0" indent="-141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FF Equipe" panose="02000503000000020004" pitchFamily="2" charset="77"/>
                <a:ea typeface="+mn-ea"/>
                <a:cs typeface="+mn-cs"/>
              </a:rPr>
              <a:t>Désignation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FF Equipe" panose="02000503000000020004" pitchFamily="2" charset="77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FF Equipe" panose="02000503000000020004" pitchFamily="2" charset="77"/>
                <a:ea typeface="+mn-ea"/>
                <a:cs typeface="+mn-cs"/>
              </a:rPr>
              <a:t>des clubs lauréats au niveau national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774448DD-7757-51A9-A0DF-CC5EAB3A481C}"/>
              </a:ext>
            </a:extLst>
          </p:cNvPr>
          <p:cNvSpPr txBox="1"/>
          <p:nvPr/>
        </p:nvSpPr>
        <p:spPr>
          <a:xfrm>
            <a:off x="10032808" y="714164"/>
            <a:ext cx="19458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22025"/>
                </a:highlight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6/7 juillet 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CDEA5936-315C-0F94-C469-99922A3AFEB8}"/>
              </a:ext>
            </a:extLst>
          </p:cNvPr>
          <p:cNvCxnSpPr>
            <a:cxnSpLocks/>
          </p:cNvCxnSpPr>
          <p:nvPr/>
        </p:nvCxnSpPr>
        <p:spPr>
          <a:xfrm flipH="1">
            <a:off x="11014969" y="2180233"/>
            <a:ext cx="1391" cy="3476357"/>
          </a:xfrm>
          <a:prstGeom prst="line">
            <a:avLst/>
          </a:prstGeom>
          <a:ln w="9525">
            <a:solidFill>
              <a:srgbClr val="E2202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>
            <a:extLst>
              <a:ext uri="{FF2B5EF4-FFF2-40B4-BE49-F238E27FC236}">
                <a16:creationId xmlns:a16="http://schemas.microsoft.com/office/drawing/2014/main" id="{B81C35D1-B595-9B07-E001-23F6CC0F4863}"/>
              </a:ext>
            </a:extLst>
          </p:cNvPr>
          <p:cNvSpPr txBox="1"/>
          <p:nvPr/>
        </p:nvSpPr>
        <p:spPr>
          <a:xfrm>
            <a:off x="10167522" y="1220079"/>
            <a:ext cx="1676401" cy="825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F Hero" panose="02000508000000020004" pitchFamily="2" charset="77"/>
                <a:ea typeface="+mn-ea"/>
                <a:cs typeface="+mn-cs"/>
              </a:rPr>
              <a:t>CÉRÉMONIE DES TROPHÉES AU CNF À CLAIREFONTAINE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FDF2109-3815-294C-35F1-B575A0B7791F}"/>
              </a:ext>
            </a:extLst>
          </p:cNvPr>
          <p:cNvSpPr/>
          <p:nvPr/>
        </p:nvSpPr>
        <p:spPr>
          <a:xfrm>
            <a:off x="10536225" y="4609006"/>
            <a:ext cx="892347" cy="568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2" name="Graphique 111" descr="Trophée contour">
            <a:extLst>
              <a:ext uri="{FF2B5EF4-FFF2-40B4-BE49-F238E27FC236}">
                <a16:creationId xmlns:a16="http://schemas.microsoft.com/office/drawing/2014/main" id="{C53F28D1-A245-CC5E-7383-67E31FDFE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62963" y="4664210"/>
            <a:ext cx="465513" cy="465513"/>
          </a:xfrm>
          <a:prstGeom prst="rect">
            <a:avLst/>
          </a:prstGeom>
        </p:spPr>
      </p:pic>
      <p:pic>
        <p:nvPicPr>
          <p:cNvPr id="120" name="Image 119">
            <a:extLst>
              <a:ext uri="{FF2B5EF4-FFF2-40B4-BE49-F238E27FC236}">
                <a16:creationId xmlns:a16="http://schemas.microsoft.com/office/drawing/2014/main" id="{1760E6B4-40CB-6A41-FA45-25AFDD85740A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38107" r="38107"/>
          <a:stretch/>
        </p:blipFill>
        <p:spPr>
          <a:xfrm>
            <a:off x="0" y="0"/>
            <a:ext cx="1087802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D0F61A53-DC4C-E3B0-55AA-4537D01FE62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alphaModFix amt="18000"/>
          </a:blip>
          <a:srcRect l="19919" t="-366" r="19440" b="16628"/>
          <a:stretch/>
        </p:blipFill>
        <p:spPr>
          <a:xfrm>
            <a:off x="0" y="5108938"/>
            <a:ext cx="1087802" cy="17446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F300F0F-FC19-4317-8AC1-4BA3EE5010CE}"/>
              </a:ext>
            </a:extLst>
          </p:cNvPr>
          <p:cNvSpPr txBox="1"/>
          <p:nvPr/>
        </p:nvSpPr>
        <p:spPr>
          <a:xfrm>
            <a:off x="1810817" y="5846820"/>
            <a:ext cx="100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C8AF73"/>
                </a:solidFill>
                <a:effectLst/>
                <a:uLnTx/>
                <a:uFillTx/>
                <a:latin typeface="FFF Hero" panose="02000508000000020004" pitchFamily="2" charset="77"/>
                <a:ea typeface="+mn-ea"/>
                <a:cs typeface="+mn-cs"/>
              </a:rPr>
              <a:t>2023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142745-15AB-70EE-068B-84BCF8DB9894}"/>
              </a:ext>
            </a:extLst>
          </p:cNvPr>
          <p:cNvSpPr txBox="1"/>
          <p:nvPr/>
        </p:nvSpPr>
        <p:spPr>
          <a:xfrm>
            <a:off x="3050628" y="5846820"/>
            <a:ext cx="563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C8AF73"/>
                </a:solidFill>
                <a:effectLst/>
                <a:uLnTx/>
                <a:uFillTx/>
                <a:latin typeface="FFF Hero" panose="02000508000000020004" pitchFamily="2" charset="77"/>
                <a:ea typeface="+mn-ea"/>
                <a:cs typeface="+mn-cs"/>
              </a:rPr>
              <a:t>MAI 2024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5F8BDD-89BC-7DAB-7CED-160B4B14508F}"/>
              </a:ext>
            </a:extLst>
          </p:cNvPr>
          <p:cNvSpPr txBox="1"/>
          <p:nvPr/>
        </p:nvSpPr>
        <p:spPr>
          <a:xfrm>
            <a:off x="9843896" y="5843080"/>
            <a:ext cx="279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C8AF73"/>
                </a:solidFill>
                <a:effectLst/>
                <a:uLnTx/>
                <a:uFillTx/>
                <a:latin typeface="FFF Hero" panose="02000508000000020004" pitchFamily="2" charset="77"/>
                <a:ea typeface="+mn-ea"/>
                <a:cs typeface="+mn-cs"/>
              </a:rPr>
              <a:t>JUILLET2024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6C93AD1D-CE49-9CE1-07DC-EB86913077C6}"/>
              </a:ext>
            </a:extLst>
          </p:cNvPr>
          <p:cNvSpPr/>
          <p:nvPr/>
        </p:nvSpPr>
        <p:spPr>
          <a:xfrm>
            <a:off x="2374798" y="4343430"/>
            <a:ext cx="1497175" cy="1114912"/>
          </a:xfrm>
          <a:prstGeom prst="roundRect">
            <a:avLst/>
          </a:prstGeom>
          <a:noFill/>
          <a:ln>
            <a:solidFill>
              <a:srgbClr val="C8A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3287"/>
                </a:solidFill>
                <a:latin typeface="FFF Equipe" panose="02000503000000020004" pitchFamily="50" charset="0"/>
              </a:rPr>
              <a:t>Nouvelle  communication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003287"/>
                </a:solidFill>
                <a:latin typeface="FFF Equipe" panose="02000503000000020004" pitchFamily="50" charset="0"/>
              </a:rPr>
              <a:t>28 février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FFF Equipe" panose="02000503000000020004" pitchFamily="50" charset="0"/>
              </a:rPr>
              <a:t>+ Matchs EDF F</a:t>
            </a:r>
            <a:r>
              <a:rPr lang="fr-FR" sz="1200" dirty="0" err="1">
                <a:solidFill>
                  <a:srgbClr val="003287"/>
                </a:solidFill>
                <a:latin typeface="FFF Equipe" panose="02000503000000020004" pitchFamily="50" charset="0"/>
              </a:rPr>
              <a:t>ém</a:t>
            </a:r>
            <a:endParaRPr lang="fr-FR" sz="1200" dirty="0">
              <a:solidFill>
                <a:srgbClr val="003287"/>
              </a:solidFill>
              <a:latin typeface="FFF Equipe" panose="02000503000000020004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FFF Equipe" panose="02000503000000020004" pitchFamily="50" charset="0"/>
              </a:rPr>
              <a:t>+ 8 mars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93D55B6-0DC0-A11D-2AE3-50F1959FB5C5}"/>
              </a:ext>
            </a:extLst>
          </p:cNvPr>
          <p:cNvGrpSpPr/>
          <p:nvPr/>
        </p:nvGrpSpPr>
        <p:grpSpPr>
          <a:xfrm>
            <a:off x="3024222" y="3106192"/>
            <a:ext cx="1952343" cy="896272"/>
            <a:chOff x="1554862" y="2972483"/>
            <a:chExt cx="1952343" cy="1312545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0944A82-BFBA-3CFA-3FC7-7C2A7A7D0B61}"/>
                </a:ext>
              </a:extLst>
            </p:cNvPr>
            <p:cNvSpPr txBox="1"/>
            <p:nvPr/>
          </p:nvSpPr>
          <p:spPr>
            <a:xfrm>
              <a:off x="1554862" y="2972483"/>
              <a:ext cx="1952343" cy="7662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C8AF73"/>
                  </a:highlight>
                  <a:uLnTx/>
                  <a:uFillTx/>
                  <a:latin typeface="FFF Equipe" panose="02000503000000020004" pitchFamily="50" charset="0"/>
                  <a:ea typeface="+mn-ea"/>
                  <a:cs typeface="+mn-cs"/>
                </a:rPr>
                <a:t>Districts et Ligue: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C8AF73"/>
                  </a:highlight>
                  <a:uLnTx/>
                  <a:uFillTx/>
                  <a:latin typeface="FFF Equipe" panose="02000503000000020004" pitchFamily="50" charset="0"/>
                  <a:ea typeface="+mn-ea"/>
                  <a:cs typeface="+mn-cs"/>
                </a:rPr>
                <a:t>15 mai 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8AF73"/>
                </a:highlight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618E026-946B-F210-C729-8A494289DDFE}"/>
                </a:ext>
              </a:extLst>
            </p:cNvPr>
            <p:cNvSpPr txBox="1"/>
            <p:nvPr/>
          </p:nvSpPr>
          <p:spPr>
            <a:xfrm>
              <a:off x="1688959" y="3789420"/>
              <a:ext cx="1755152" cy="495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8AF73"/>
                </a:solidFill>
                <a:effectLst/>
                <a:uLnTx/>
                <a:uFillTx/>
                <a:latin typeface="FFF Hero" panose="02000508000000020004" pitchFamily="2" charset="77"/>
                <a:ea typeface="+mn-ea"/>
                <a:cs typeface="+mn-cs"/>
              </a:endParaRP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21335E76-BD81-0D25-D67F-8833BDC83B82}"/>
              </a:ext>
            </a:extLst>
          </p:cNvPr>
          <p:cNvSpPr txBox="1"/>
          <p:nvPr/>
        </p:nvSpPr>
        <p:spPr>
          <a:xfrm>
            <a:off x="6543046" y="5806683"/>
            <a:ext cx="563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C8AF73"/>
                </a:solidFill>
                <a:effectLst/>
                <a:uLnTx/>
                <a:uFillTx/>
                <a:latin typeface="FFF Hero" panose="02000508000000020004" pitchFamily="2" charset="77"/>
                <a:ea typeface="+mn-ea"/>
                <a:cs typeface="+mn-cs"/>
              </a:rPr>
              <a:t>JUIN 2024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A5C8875-5784-4EF9-215C-9013DFEC297D}"/>
              </a:ext>
            </a:extLst>
          </p:cNvPr>
          <p:cNvSpPr/>
          <p:nvPr/>
        </p:nvSpPr>
        <p:spPr>
          <a:xfrm>
            <a:off x="1523779" y="3612688"/>
            <a:ext cx="1497175" cy="717126"/>
          </a:xfrm>
          <a:prstGeom prst="roundRect">
            <a:avLst/>
          </a:prstGeom>
          <a:noFill/>
          <a:ln>
            <a:solidFill>
              <a:srgbClr val="C8A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32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18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4" grpId="0" animBg="1"/>
      <p:bldP spid="58" grpId="0" animBg="1"/>
      <p:bldP spid="59" grpId="0"/>
      <p:bldP spid="61" grpId="0"/>
      <p:bldP spid="62" grpId="0"/>
      <p:bldP spid="86" grpId="0" animBg="1"/>
      <p:bldP spid="87" grpId="0"/>
      <p:bldP spid="90" grpId="0"/>
      <p:bldP spid="95" grpId="0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CEC47-4948-A376-B47E-94DC4ACC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121E-EC99-314F-B161-80A8205EC49C}" type="datetime1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15A52B-46AC-65B6-EE6F-9C969C30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4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048D0A-E653-F4DE-31AD-B497896DEA4F}"/>
              </a:ext>
            </a:extLst>
          </p:cNvPr>
          <p:cNvSpPr txBox="1"/>
          <p:nvPr/>
        </p:nvSpPr>
        <p:spPr>
          <a:xfrm>
            <a:off x="1165860" y="927589"/>
            <a:ext cx="1065022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fr-FR" dirty="0">
              <a:solidFill>
                <a:srgbClr val="002060"/>
              </a:solidFill>
              <a:effectLst/>
            </a:endParaRPr>
          </a:p>
          <a:p>
            <a:pPr lvl="2"/>
            <a:r>
              <a:rPr lang="fr-FR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COMMENT PARTICIPER ? </a:t>
            </a:r>
          </a:p>
          <a:p>
            <a:pPr lvl="2"/>
            <a:endParaRPr lang="fr-FR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endParaRPr lang="fr-FR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/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1/ </a:t>
            </a:r>
            <a:r>
              <a:rPr lang="fr-FR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 réalise mon/mes actions</a:t>
            </a:r>
            <a:r>
              <a:rPr lang="fr-FR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pour augmenter le nombre de pratiquantes (axe 1) et / ou favoriser la mixité dans les différentes responsabilités - éducatrices, dirigeantes, arbitres (axe 2).</a:t>
            </a:r>
          </a:p>
          <a:p>
            <a:pPr lvl="2"/>
            <a:endParaRPr lang="fr-FR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/>
            <a:endParaRPr lang="fr-FR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endParaRPr lang="fr-FR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fr-F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2/ </a:t>
            </a:r>
            <a:r>
              <a:rPr lang="fr-FR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 dépose ma candidature en ligne sur la plateforme</a:t>
            </a:r>
            <a:r>
              <a:rPr lang="fr-FR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Toutes foot (fff.fr) </a:t>
            </a:r>
            <a:r>
              <a:rPr lang="fr-FR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renseignant plusieurs informations:</a:t>
            </a:r>
          </a:p>
          <a:p>
            <a:pPr lvl="2"/>
            <a:endParaRPr lang="fr-FR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fr-F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 informations générales (numéro d'affiliation, nom du club, coordonnées, district, ligue)</a:t>
            </a:r>
            <a:endParaRPr lang="fr-FR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fr-F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 Indicateurs (nombre de licenciés et de licenciées)</a:t>
            </a:r>
            <a:endParaRPr lang="fr-FR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fr-F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description de l'action (concept, objectif, date, lieu)</a:t>
            </a:r>
            <a:endParaRPr lang="fr-FR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fr-F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L’évaluation de l'impact du projet (nombre de participantes, profil)</a:t>
            </a:r>
            <a:endParaRPr lang="fr-FR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fr-F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 axes d'amélioration et perspectives (reconduction de l'action, échéance, évolutions).</a:t>
            </a:r>
            <a:endParaRPr lang="fr-FR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fr-F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J’importe ma vidéo descriptive (en bonus) de l’action –  2min maximum</a:t>
            </a:r>
            <a:endParaRPr lang="fr-FR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fr-FR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60E99B-4F1B-12FF-2A1B-1ECFFB225A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107" r="38107"/>
          <a:stretch/>
        </p:blipFill>
        <p:spPr>
          <a:xfrm>
            <a:off x="0" y="0"/>
            <a:ext cx="1087802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D9104D2-B521-F337-15E6-2CA0DE2F0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822" y="330128"/>
            <a:ext cx="2145978" cy="7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1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108CE2-2154-0257-B575-0194BDEF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5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1394A0-DBE2-127B-BC62-6B1C5431E2FA}"/>
              </a:ext>
            </a:extLst>
          </p:cNvPr>
          <p:cNvSpPr txBox="1"/>
          <p:nvPr/>
        </p:nvSpPr>
        <p:spPr>
          <a:xfrm>
            <a:off x="1405233" y="1603434"/>
            <a:ext cx="10408920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b="1" u="sng" dirty="0">
                <a:solidFill>
                  <a:schemeClr val="accent1"/>
                </a:solidFill>
                <a:effectLst/>
                <a:latin typeface="FFF Equipe" panose="02000503000000020004" pitchFamily="50" charset="0"/>
                <a:ea typeface="Calibri" panose="020F0502020204030204" pitchFamily="34" charset="0"/>
              </a:rPr>
              <a:t>Informer les clubs concernés:</a:t>
            </a:r>
          </a:p>
          <a:p>
            <a:endParaRPr lang="fr-FR" sz="1600" dirty="0">
              <a:solidFill>
                <a:schemeClr val="accent1"/>
              </a:solidFill>
              <a:effectLst/>
              <a:latin typeface="FFF Equipe" panose="02000503000000020004" pitchFamily="50" charset="0"/>
              <a:ea typeface="Calibri" panose="020F0502020204030204" pitchFamily="34" charset="0"/>
            </a:endParaRPr>
          </a:p>
          <a:p>
            <a:r>
              <a:rPr lang="fr-FR" sz="1600" dirty="0">
                <a:solidFill>
                  <a:schemeClr val="accent1"/>
                </a:solidFill>
                <a:effectLst/>
                <a:latin typeface="FFF Equipe" panose="02000503000000020004" pitchFamily="50" charset="0"/>
                <a:ea typeface="Calibri" panose="020F0502020204030204" pitchFamily="34" charset="0"/>
              </a:rPr>
              <a:t>1.   Si certains clubs n’ont pas répondu aux différentes questions, ils doivent se réinscrire et remplir leur </a:t>
            </a:r>
          </a:p>
          <a:p>
            <a:r>
              <a:rPr lang="fr-FR" sz="1600" dirty="0">
                <a:solidFill>
                  <a:schemeClr val="accent1"/>
                </a:solidFill>
                <a:latin typeface="FFF Equipe" panose="02000503000000020004" pitchFamily="50" charset="0"/>
                <a:ea typeface="Calibri" panose="020F0502020204030204" pitchFamily="34" charset="0"/>
              </a:rPr>
              <a:t>     </a:t>
            </a:r>
            <a:r>
              <a:rPr lang="fr-FR" sz="1600" dirty="0">
                <a:solidFill>
                  <a:schemeClr val="accent1"/>
                </a:solidFill>
                <a:effectLst/>
                <a:latin typeface="FFF Equipe" panose="02000503000000020004" pitchFamily="50" charset="0"/>
                <a:ea typeface="Calibri" panose="020F0502020204030204" pitchFamily="34" charset="0"/>
              </a:rPr>
              <a:t>dossier en ligne une fois leurs actions réalisées. En aucun cas, ils ne peuvent revenir sur leur inscription </a:t>
            </a:r>
          </a:p>
          <a:p>
            <a:r>
              <a:rPr lang="fr-FR" sz="1600" dirty="0">
                <a:solidFill>
                  <a:schemeClr val="accent1"/>
                </a:solidFill>
                <a:latin typeface="FFF Equipe" panose="02000503000000020004" pitchFamily="50" charset="0"/>
                <a:ea typeface="Calibri" panose="020F0502020204030204" pitchFamily="34" charset="0"/>
              </a:rPr>
              <a:t>     </a:t>
            </a:r>
            <a:r>
              <a:rPr lang="fr-FR" sz="1600" dirty="0">
                <a:solidFill>
                  <a:schemeClr val="accent1"/>
                </a:solidFill>
                <a:effectLst/>
                <a:latin typeface="FFF Equipe" panose="02000503000000020004" pitchFamily="50" charset="0"/>
                <a:ea typeface="Calibri" panose="020F0502020204030204" pitchFamily="34" charset="0"/>
              </a:rPr>
              <a:t>et modifier leur dossier. </a:t>
            </a:r>
          </a:p>
          <a:p>
            <a:endParaRPr lang="fr-FR" sz="1600" dirty="0">
              <a:solidFill>
                <a:schemeClr val="accent1"/>
              </a:solidFill>
              <a:effectLst/>
              <a:latin typeface="FFF Equipe" panose="02000503000000020004" pitchFamily="50" charset="0"/>
              <a:ea typeface="Calibri" panose="020F0502020204030204" pitchFamily="34" charset="0"/>
            </a:endParaRPr>
          </a:p>
          <a:p>
            <a:r>
              <a:rPr lang="fr-FR" sz="1600" dirty="0">
                <a:solidFill>
                  <a:schemeClr val="accent1"/>
                </a:solidFill>
                <a:effectLst/>
                <a:latin typeface="FFF Equipe" panose="02000503000000020004" pitchFamily="50" charset="0"/>
                <a:ea typeface="Calibri" panose="020F0502020204030204" pitchFamily="34" charset="0"/>
              </a:rPr>
              <a:t>2.   Si des doublons apparaissent, il convient de prendre l’inscription la plus récente (jour et heure de </a:t>
            </a:r>
          </a:p>
          <a:p>
            <a:r>
              <a:rPr lang="fr-FR" sz="1600" dirty="0">
                <a:solidFill>
                  <a:schemeClr val="accent1"/>
                </a:solidFill>
                <a:latin typeface="FFF Equipe" panose="02000503000000020004" pitchFamily="50" charset="0"/>
                <a:ea typeface="Calibri" panose="020F0502020204030204" pitchFamily="34" charset="0"/>
              </a:rPr>
              <a:t>      </a:t>
            </a:r>
            <a:r>
              <a:rPr lang="fr-FR" sz="1600" dirty="0">
                <a:solidFill>
                  <a:schemeClr val="accent1"/>
                </a:solidFill>
                <a:effectLst/>
                <a:latin typeface="FFF Equipe" panose="02000503000000020004" pitchFamily="50" charset="0"/>
                <a:ea typeface="Calibri" panose="020F0502020204030204" pitchFamily="34" charset="0"/>
              </a:rPr>
              <a:t>l’inscription dans la dernière colonne).</a:t>
            </a:r>
          </a:p>
          <a:p>
            <a:r>
              <a:rPr lang="fr-FR" sz="1600" dirty="0">
                <a:solidFill>
                  <a:schemeClr val="accent1"/>
                </a:solidFill>
                <a:effectLst/>
                <a:latin typeface="FFF Equipe" panose="02000503000000020004" pitchFamily="50" charset="0"/>
                <a:ea typeface="Calibri" panose="020F0502020204030204" pitchFamily="34" charset="0"/>
              </a:rPr>
              <a:t> </a:t>
            </a:r>
          </a:p>
          <a:p>
            <a:endParaRPr lang="fr-FR" sz="1600" dirty="0">
              <a:solidFill>
                <a:schemeClr val="accent1"/>
              </a:solidFill>
              <a:effectLst/>
              <a:latin typeface="FFF Equipe" panose="02000503000000020004" pitchFamily="50" charset="0"/>
              <a:ea typeface="Calibri" panose="020F0502020204030204" pitchFamily="34" charset="0"/>
            </a:endParaRPr>
          </a:p>
          <a:p>
            <a:endParaRPr lang="fr-FR" sz="1600" dirty="0">
              <a:solidFill>
                <a:schemeClr val="accent1"/>
              </a:solidFill>
              <a:effectLst/>
              <a:latin typeface="FFF Equipe" panose="02000503000000020004" pitchFamily="50" charset="0"/>
              <a:ea typeface="Calibri" panose="020F0502020204030204" pitchFamily="34" charset="0"/>
            </a:endParaRPr>
          </a:p>
          <a:p>
            <a:pPr lvl="0"/>
            <a:r>
              <a:rPr lang="fr-FR" sz="1600" b="1" dirty="0">
                <a:solidFill>
                  <a:schemeClr val="accent2"/>
                </a:solidFill>
                <a:effectLst/>
                <a:latin typeface="FFF Equipe" panose="02000503000000020004" pitchFamily="50" charset="0"/>
                <a:ea typeface="Times New Roman" panose="02020603050405020304" pitchFamily="18" charset="0"/>
              </a:rPr>
              <a:t>Un envoi mensuel du suivi des inscriptions vous sera adressé jusqu’à la date de clôture </a:t>
            </a:r>
          </a:p>
          <a:p>
            <a:pPr lvl="0"/>
            <a:r>
              <a:rPr lang="fr-FR" sz="1600" b="1" dirty="0">
                <a:solidFill>
                  <a:schemeClr val="accent2"/>
                </a:solidFill>
                <a:effectLst/>
                <a:latin typeface="FFF Equipe" panose="02000503000000020004" pitchFamily="50" charset="0"/>
                <a:ea typeface="Times New Roman" panose="02020603050405020304" pitchFamily="18" charset="0"/>
              </a:rPr>
              <a:t>(2 envois sont prévus au mois d’avril).</a:t>
            </a:r>
          </a:p>
          <a:p>
            <a:pPr lvl="0"/>
            <a:endParaRPr lang="fr-FR" sz="1600" dirty="0">
              <a:latin typeface="FFF Equipe" panose="02000503000000020004" pitchFamily="50" charset="0"/>
              <a:ea typeface="Times New Roman" panose="02020603050405020304" pitchFamily="18" charset="0"/>
            </a:endParaRPr>
          </a:p>
          <a:p>
            <a:pPr lvl="0"/>
            <a:endParaRPr lang="fr-FR" sz="1600" dirty="0">
              <a:effectLst/>
              <a:latin typeface="FFF Equipe" panose="02000503000000020004" pitchFamily="50" charset="0"/>
              <a:ea typeface="Times New Roman" panose="02020603050405020304" pitchFamily="18" charset="0"/>
            </a:endParaRPr>
          </a:p>
          <a:p>
            <a:pPr lvl="0"/>
            <a:endParaRPr lang="fr-FR" sz="1600" dirty="0">
              <a:effectLst/>
              <a:latin typeface="FFF Equipe" panose="02000503000000020004" pitchFamily="50" charset="0"/>
              <a:ea typeface="Times New Roman" panose="02020603050405020304" pitchFamily="18" charset="0"/>
            </a:endParaRPr>
          </a:p>
          <a:p>
            <a:pPr lvl="0"/>
            <a:endParaRPr lang="fr-FR" sz="1600" dirty="0">
              <a:effectLst/>
              <a:latin typeface="FFF Equipe" panose="02000503000000020004" pitchFamily="50" charset="0"/>
              <a:ea typeface="Calibri" panose="020F0502020204030204" pitchFamily="34" charset="0"/>
            </a:endParaRPr>
          </a:p>
          <a:p>
            <a:r>
              <a:rPr lang="fr-FR" sz="1600" i="1" dirty="0">
                <a:solidFill>
                  <a:srgbClr val="002060"/>
                </a:solidFill>
                <a:effectLst/>
                <a:latin typeface="FFF Equipe" panose="02000503000000020004" pitchFamily="50" charset="0"/>
                <a:ea typeface="Times New Roman" panose="02020603050405020304" pitchFamily="18" charset="0"/>
              </a:rPr>
              <a:t>                    Envoi Posters et des cartes postales de l’Equipe de France </a:t>
            </a:r>
            <a:r>
              <a:rPr lang="fr-FR" sz="1600" i="1" dirty="0">
                <a:solidFill>
                  <a:srgbClr val="002060"/>
                </a:solidFill>
                <a:latin typeface="FFF Equipe" panose="02000503000000020004" pitchFamily="50" charset="0"/>
                <a:ea typeface="Times New Roman" panose="02020603050405020304" pitchFamily="18" charset="0"/>
              </a:rPr>
              <a:t>- </a:t>
            </a:r>
            <a:r>
              <a:rPr lang="fr-FR" sz="1600" i="1" dirty="0">
                <a:solidFill>
                  <a:srgbClr val="002060"/>
                </a:solidFill>
                <a:effectLst/>
                <a:latin typeface="FFF Equipe" panose="02000503000000020004" pitchFamily="50" charset="0"/>
                <a:ea typeface="Times New Roman" panose="02020603050405020304" pitchFamily="18" charset="0"/>
              </a:rPr>
              <a:t> Ligues et  Districts  </a:t>
            </a:r>
          </a:p>
          <a:p>
            <a:endParaRPr lang="fr-FR" sz="1600" i="1" dirty="0">
              <a:solidFill>
                <a:srgbClr val="002060"/>
              </a:solidFill>
              <a:latin typeface="FFF Equipe" panose="02000503000000020004" pitchFamily="50" charset="0"/>
            </a:endParaRPr>
          </a:p>
          <a:p>
            <a:endParaRPr lang="fr-FR" sz="1600" i="1" dirty="0">
              <a:solidFill>
                <a:srgbClr val="002060"/>
              </a:solidFill>
              <a:latin typeface="FFF Equipe" panose="02000503000000020004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A665F3-B450-D66E-0995-69330241B9B2}"/>
              </a:ext>
            </a:extLst>
          </p:cNvPr>
          <p:cNvSpPr/>
          <p:nvPr/>
        </p:nvSpPr>
        <p:spPr>
          <a:xfrm>
            <a:off x="9372319" y="329630"/>
            <a:ext cx="2133600" cy="76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MODALITES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FFFFFF"/>
                </a:solidFill>
                <a:latin typeface="Arial" panose="020B0604020202020204"/>
              </a:rPr>
              <a:t>SUIVI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76DF203-5952-E108-4B1C-7A513485A3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107" r="38107"/>
          <a:stretch/>
        </p:blipFill>
        <p:spPr>
          <a:xfrm>
            <a:off x="0" y="0"/>
            <a:ext cx="1087802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0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C1579F-87C6-4B2A-9F22-8DA23A29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845" y="118432"/>
            <a:ext cx="4673600" cy="1491928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rgbClr val="262A69"/>
                </a:solidFill>
                <a:latin typeface="FFF Hero Black" panose="02000A08000000020004" pitchFamily="2" charset="0"/>
              </a:rPr>
              <a:t>Valorisation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9EF2B8-05EF-4E73-8BE0-CD82805E0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845" y="1498600"/>
            <a:ext cx="5007796" cy="4536440"/>
          </a:xfrm>
        </p:spPr>
        <p:txBody>
          <a:bodyPr anchor="ctr">
            <a:noAutofit/>
          </a:bodyPr>
          <a:lstStyle/>
          <a:p>
            <a:endParaRPr lang="fr-FR" sz="1600" dirty="0">
              <a:solidFill>
                <a:srgbClr val="C00000"/>
              </a:solidFill>
              <a:latin typeface="FFF Equipe" panose="02000503000000020004" pitchFamily="50" charset="0"/>
              <a:ea typeface="+mn-ea"/>
              <a:cs typeface="+mn-cs"/>
            </a:endParaRPr>
          </a:p>
          <a:p>
            <a:r>
              <a:rPr lang="fr-FR" sz="1600" dirty="0">
                <a:solidFill>
                  <a:srgbClr val="C00000"/>
                </a:solidFill>
                <a:latin typeface="FFF Equipe" panose="02000503000000020004" pitchFamily="50" charset="0"/>
                <a:ea typeface="+mn-ea"/>
                <a:cs typeface="+mn-cs"/>
              </a:rPr>
              <a:t>Dotations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1600" b="0" dirty="0">
                <a:solidFill>
                  <a:srgbClr val="252966"/>
                </a:solidFill>
                <a:latin typeface="FFF Equipe" panose="02000503000000020004" pitchFamily="50" charset="0"/>
                <a:cs typeface="Times New Roman" panose="02020603050405020304" pitchFamily="18" charset="0"/>
              </a:rPr>
              <a:t>Tous les clubs inscrits et participants au dispositif recevront un bon d’achat à utiliser sur la plateforme Nike.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1600" b="0" dirty="0">
                <a:solidFill>
                  <a:srgbClr val="252966"/>
                </a:solidFill>
                <a:latin typeface="FFF Equipe" panose="02000503000000020004" pitchFamily="50" charset="0"/>
                <a:cs typeface="Times New Roman" panose="02020603050405020304" pitchFamily="18" charset="0"/>
              </a:rPr>
              <a:t>La participation des Ligues et des Districts à ce dispositif fera l’objet d’un financement complémentaire tel qu’inscrit aux Contrats d’Objectifs.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1600" b="0" dirty="0">
                <a:solidFill>
                  <a:srgbClr val="252966"/>
                </a:solidFill>
                <a:latin typeface="FFF Equipe" panose="02000503000000020004" pitchFamily="50" charset="0"/>
                <a:cs typeface="Times New Roman" panose="02020603050405020304" pitchFamily="18" charset="0"/>
              </a:rPr>
              <a:t>Dotation financière complémentaire possible des projets clubs et instances / Demande ANS .</a:t>
            </a:r>
          </a:p>
          <a:p>
            <a:endParaRPr lang="fr-FR" sz="1600" b="0" dirty="0">
              <a:solidFill>
                <a:srgbClr val="252966"/>
              </a:solidFill>
              <a:latin typeface="FFF Equipe" panose="02000503000000020004" pitchFamily="50" charset="0"/>
              <a:cs typeface="Times New Roman" panose="02020603050405020304" pitchFamily="18" charset="0"/>
            </a:endParaRPr>
          </a:p>
          <a:p>
            <a:endParaRPr lang="fr-FR" sz="1600" dirty="0">
              <a:solidFill>
                <a:srgbClr val="C00000"/>
              </a:solidFill>
              <a:latin typeface="FFF Equipe" panose="02000503000000020004" pitchFamily="50" charset="0"/>
              <a:ea typeface="+mn-ea"/>
              <a:cs typeface="+mn-cs"/>
            </a:endParaRPr>
          </a:p>
          <a:p>
            <a:r>
              <a:rPr lang="fr-FR" sz="1600" dirty="0">
                <a:solidFill>
                  <a:srgbClr val="C00000"/>
                </a:solidFill>
                <a:latin typeface="FFF Equipe" panose="02000503000000020004" pitchFamily="50" charset="0"/>
                <a:ea typeface="+mn-ea"/>
                <a:cs typeface="+mn-cs"/>
              </a:rPr>
              <a:t>Cérémonie de remise des Trophées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1600" b="0" dirty="0">
                <a:solidFill>
                  <a:srgbClr val="252966"/>
                </a:solidFill>
                <a:latin typeface="FFF Equipe" panose="02000503000000020004" pitchFamily="50" charset="0"/>
                <a:cs typeface="Times New Roman" panose="02020603050405020304" pitchFamily="18" charset="0"/>
              </a:rPr>
              <a:t>Les Clubs, Districts et Ligues lauréats seront conviés à passer le week-end à Clairefontaine pour assister à la cérémonie de remise des prix.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1600" b="0" dirty="0">
                <a:solidFill>
                  <a:srgbClr val="252966"/>
                </a:solidFill>
                <a:latin typeface="FFF Equipe" panose="02000503000000020004" pitchFamily="50" charset="0"/>
                <a:cs typeface="Times New Roman" panose="02020603050405020304" pitchFamily="18" charset="0"/>
              </a:rPr>
              <a:t>Les lauréats Districts et Ligues recevront une dotation financière du Crédit Agricole.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fr-FR" sz="1600" dirty="0">
              <a:solidFill>
                <a:schemeClr val="tx1"/>
              </a:solidFill>
              <a:latin typeface="FFF Equipe" panose="02000503000000020004" pitchFamily="50" charset="0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341D681-98B7-4549-9E6D-317FF99FB2E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r="4128"/>
          <a:stretch>
            <a:fillRect/>
          </a:stretch>
        </p:blipFill>
        <p:spPr bwMode="auto">
          <a:xfrm>
            <a:off x="7020560" y="0"/>
            <a:ext cx="517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6771DDD-6C29-1FA1-9CFA-A12F6271C4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107" r="38107"/>
          <a:stretch/>
        </p:blipFill>
        <p:spPr>
          <a:xfrm>
            <a:off x="0" y="0"/>
            <a:ext cx="1087802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5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518" y="112713"/>
            <a:ext cx="8052307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262A69"/>
                </a:solidFill>
                <a:latin typeface="FFF Hero Black" panose="02000A08000000020004" pitchFamily="2" charset="0"/>
              </a:rPr>
              <a:t>Composition du jury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35710" y="1246216"/>
            <a:ext cx="10882744" cy="41125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>
                <a:solidFill>
                  <a:srgbClr val="C8AF73"/>
                </a:solidFill>
                <a:latin typeface="FFF Hero Book" panose="02000508000000020004" pitchFamily="2" charset="0"/>
              </a:rPr>
              <a:t>Les préconisations de la FFF pour composer les jurys :</a:t>
            </a: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306A53-7BB6-467F-AE25-EC95B9CB2D66}"/>
              </a:ext>
            </a:extLst>
          </p:cNvPr>
          <p:cNvSpPr/>
          <p:nvPr/>
        </p:nvSpPr>
        <p:spPr>
          <a:xfrm>
            <a:off x="5167684" y="5438159"/>
            <a:ext cx="1086108" cy="964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3F22EE-40A6-918C-6603-0F4A555B0DEB}"/>
              </a:ext>
            </a:extLst>
          </p:cNvPr>
          <p:cNvSpPr txBox="1"/>
          <p:nvPr/>
        </p:nvSpPr>
        <p:spPr>
          <a:xfrm>
            <a:off x="739916" y="3651510"/>
            <a:ext cx="3286043" cy="287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Composition du jury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Porteurs du projet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Représentant de club (arbitre, éducateur, dirigeant, joueur)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 dirty="0">
                <a:solidFill>
                  <a:srgbClr val="C00000"/>
                </a:solidFill>
                <a:latin typeface="FFF Equipe" panose="02000503000000020004" pitchFamily="50" charset="0"/>
              </a:rPr>
              <a:t>Membre de </a:t>
            </a:r>
            <a:r>
              <a:rPr lang="fr-FR" sz="1400" dirty="0" err="1">
                <a:solidFill>
                  <a:srgbClr val="C00000"/>
                </a:solidFill>
                <a:latin typeface="FFF Equipe" panose="02000503000000020004" pitchFamily="50" charset="0"/>
              </a:rPr>
              <a:t>comm</a:t>
            </a:r>
            <a:r>
              <a:rPr lang="fr-FR" sz="1400" dirty="0">
                <a:solidFill>
                  <a:srgbClr val="C00000"/>
                </a:solidFill>
                <a:latin typeface="FFF Equipe" panose="02000503000000020004" pitchFamily="50" charset="0"/>
              </a:rPr>
              <a:t>°, élu, CT,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FF Equipe" panose="0200050300000002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Représentant du conseil départemental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Représentant des partenaires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Représentant CDOS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Représentant DDJES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Médias, partenaires…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7343E5A-2CB3-FA2D-F3E5-3991BD182E10}"/>
              </a:ext>
            </a:extLst>
          </p:cNvPr>
          <p:cNvSpPr txBox="1"/>
          <p:nvPr/>
        </p:nvSpPr>
        <p:spPr>
          <a:xfrm>
            <a:off x="4572624" y="3734848"/>
            <a:ext cx="397766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Composition du jury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Porteurs du projet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Représentant de club (arbitre,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éducateur, dirigeant, joueur,)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 Membre de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comm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°, élu, CT, salariés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Représentant du conseil régional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Représentant des partenaires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Représentant CROS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Représentant DRAJES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Médias , partenaires…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4884D1B-E851-EA3A-C7E9-83423D45E537}"/>
              </a:ext>
            </a:extLst>
          </p:cNvPr>
          <p:cNvSpPr txBox="1"/>
          <p:nvPr/>
        </p:nvSpPr>
        <p:spPr>
          <a:xfrm>
            <a:off x="8783842" y="3734848"/>
            <a:ext cx="354439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Composition du jury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Porteurs du projet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Représentant de club (arbitre, éducateur, dirigeant, joueur)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400" dirty="0">
                <a:solidFill>
                  <a:srgbClr val="C00000"/>
                </a:solidFill>
                <a:latin typeface="FFF Equipe" panose="02000503000000020004" pitchFamily="50" charset="0"/>
              </a:rPr>
              <a:t>Mem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bre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 de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comm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°, CT, salariés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Représentant du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FondAction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262A69"/>
              </a:solidFill>
              <a:effectLst/>
              <a:uLnTx/>
              <a:uFillTx/>
              <a:latin typeface="FFF Equipe" panose="0200050300000002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Représentant des partenaires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Représentant Ministère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Représentant CNOSF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Représentant ANS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Médias, partenaires…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B0FE37D-B1A0-8F43-737C-E4CE83057183}"/>
              </a:ext>
            </a:extLst>
          </p:cNvPr>
          <p:cNvSpPr txBox="1"/>
          <p:nvPr/>
        </p:nvSpPr>
        <p:spPr>
          <a:xfrm>
            <a:off x="878907" y="1747698"/>
            <a:ext cx="111156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62A69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La FFF préconise la mise en place d’un jury diversifié représentant tous les acteurs du dispositif 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9F5CE4E-AED8-6226-C254-A7F6C648C678}"/>
              </a:ext>
            </a:extLst>
          </p:cNvPr>
          <p:cNvSpPr txBox="1"/>
          <p:nvPr/>
        </p:nvSpPr>
        <p:spPr>
          <a:xfrm>
            <a:off x="739917" y="2320521"/>
            <a:ext cx="3286800" cy="1282402"/>
          </a:xfrm>
          <a:prstGeom prst="rect">
            <a:avLst/>
          </a:prstGeom>
          <a:solidFill>
            <a:srgbClr val="262A69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F Hero Black" panose="02000A08000000020004" pitchFamily="2" charset="0"/>
                <a:ea typeface="+mn-ea"/>
                <a:cs typeface="+mn-cs"/>
              </a:rPr>
              <a:t>Jury Départemental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Porteurs du projet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Élu – Membre de commission – Cadre Technique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ECEEC13-9C1A-07DF-667E-00ADF4B77C56}"/>
              </a:ext>
            </a:extLst>
          </p:cNvPr>
          <p:cNvSpPr txBox="1"/>
          <p:nvPr/>
        </p:nvSpPr>
        <p:spPr>
          <a:xfrm>
            <a:off x="4610770" y="2308832"/>
            <a:ext cx="3286044" cy="1333698"/>
          </a:xfrm>
          <a:prstGeom prst="rect">
            <a:avLst/>
          </a:prstGeom>
          <a:solidFill>
            <a:srgbClr val="262A69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F Hero Black" panose="02000A08000000020004" pitchFamily="2" charset="0"/>
                <a:ea typeface="+mn-ea"/>
                <a:cs typeface="+mn-cs"/>
              </a:rPr>
              <a:t>Jury Régional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Porteurs du projet :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F Hero Black" panose="02000A0800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Élu - Membre commission – Cadre Technique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B73CDB4-A440-317F-D51F-7F1FA3A0CC01}"/>
              </a:ext>
            </a:extLst>
          </p:cNvPr>
          <p:cNvSpPr txBox="1"/>
          <p:nvPr/>
        </p:nvSpPr>
        <p:spPr>
          <a:xfrm>
            <a:off x="5849655" y="6532506"/>
            <a:ext cx="35443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*Présence fortement conseillée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028980-814B-9752-1794-C7FF368F6D53}"/>
              </a:ext>
            </a:extLst>
          </p:cNvPr>
          <p:cNvSpPr txBox="1"/>
          <p:nvPr/>
        </p:nvSpPr>
        <p:spPr>
          <a:xfrm>
            <a:off x="8503561" y="2331017"/>
            <a:ext cx="3286044" cy="1333698"/>
          </a:xfrm>
          <a:prstGeom prst="rect">
            <a:avLst/>
          </a:prstGeom>
          <a:solidFill>
            <a:srgbClr val="262A69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F Hero Black" panose="02000A08000000020004" pitchFamily="2" charset="0"/>
                <a:ea typeface="+mn-ea"/>
                <a:cs typeface="+mn-cs"/>
              </a:rPr>
              <a:t>Jury National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Porteurs du projet :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F Hero Black" panose="02000A0800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F Equipe" panose="02000503000000020004" pitchFamily="50" charset="0"/>
                <a:ea typeface="+mn-ea"/>
                <a:cs typeface="+mn-cs"/>
              </a:rPr>
              <a:t>Élu - Membre commission – Cadre Technique (GT)</a:t>
            </a:r>
          </a:p>
        </p:txBody>
      </p:sp>
    </p:spTree>
    <p:extLst>
      <p:ext uri="{BB962C8B-B14F-4D97-AF65-F5344CB8AC3E}">
        <p14:creationId xmlns:p14="http://schemas.microsoft.com/office/powerpoint/2010/main" val="109874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BD59D2-B2AA-A0BB-EEF7-923B2E63E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FB9F-CC20-4449-AB49-7AA287486E0C}" type="datetime1">
              <a:rPr lang="fr-FR" smtClean="0"/>
              <a:t>09/04/2024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CBEE66-BC49-F17D-6743-C79773A5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904EA3-6DA2-8023-E3BA-34D14DDBE7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21D0E51-04CE-F6D3-9F21-79429D68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4354788"/>
            <a:ext cx="5796280" cy="1325563"/>
          </a:xfrm>
        </p:spPr>
        <p:txBody>
          <a:bodyPr/>
          <a:lstStyle/>
          <a:p>
            <a:r>
              <a:rPr lang="fr-FR" dirty="0"/>
              <a:t>GRILLE JURY</a:t>
            </a:r>
          </a:p>
        </p:txBody>
      </p:sp>
    </p:spTree>
    <p:extLst>
      <p:ext uri="{BB962C8B-B14F-4D97-AF65-F5344CB8AC3E}">
        <p14:creationId xmlns:p14="http://schemas.microsoft.com/office/powerpoint/2010/main" val="389634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0E73517-86AF-C122-1841-DDF86588417B}"/>
              </a:ext>
            </a:extLst>
          </p:cNvPr>
          <p:cNvSpPr txBox="1"/>
          <p:nvPr/>
        </p:nvSpPr>
        <p:spPr>
          <a:xfrm>
            <a:off x="1666855" y="1468398"/>
            <a:ext cx="10134190" cy="46987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Préconisations</a:t>
            </a: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  Etudier 3/4 dossiers avant de commencer à évaluer (étalonnage).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 en 2 temps (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selo</a:t>
            </a:r>
            <a:r>
              <a:rPr lang="fr-FR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n le nombre de dossiers à étudier)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  1. S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-jurys de 3 à 4/5 personnes dont 1 rapporteur.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Bien remplir les grilles de notation pour les dossiers retenus.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  2. Jury final:  Rapporteur / sous-jury / bilan et présentation des dossiers retenus.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                          Etude, échanges  et évaluation des meilleurs dossiers par le jury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lang="fr-FR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Désignation  des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</a:t>
            </a:r>
            <a:r>
              <a:rPr lang="fr-FR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réats</a:t>
            </a:r>
            <a:r>
              <a:rPr lang="fr-FR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par le jury 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AEC6A0-B5FE-2736-A8AE-4B9A3112B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20" t="32867" r="41612"/>
          <a:stretch/>
        </p:blipFill>
        <p:spPr>
          <a:xfrm>
            <a:off x="1" y="0"/>
            <a:ext cx="126492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4" descr="Dossier de candidature">
            <a:extLst>
              <a:ext uri="{FF2B5EF4-FFF2-40B4-BE49-F238E27FC236}">
                <a16:creationId xmlns:a16="http://schemas.microsoft.com/office/drawing/2014/main" id="{6C50FAC2-BF96-C783-6D41-481ABC19C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8065" r="30517" b="9223"/>
          <a:stretch/>
        </p:blipFill>
        <p:spPr bwMode="auto">
          <a:xfrm>
            <a:off x="5357547" y="326841"/>
            <a:ext cx="1149615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A61D5DB-DCB5-3D9D-62F5-BCBCC27402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531"/>
          <a:stretch/>
        </p:blipFill>
        <p:spPr>
          <a:xfrm>
            <a:off x="6733950" y="261546"/>
            <a:ext cx="920576" cy="86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021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ersonnalisée 9">
      <a:dk1>
        <a:srgbClr val="000000"/>
      </a:dk1>
      <a:lt1>
        <a:srgbClr val="FFFFFF"/>
      </a:lt1>
      <a:dk2>
        <a:srgbClr val="E0E0E0"/>
      </a:dk2>
      <a:lt2>
        <a:srgbClr val="808080"/>
      </a:lt2>
      <a:accent1>
        <a:srgbClr val="003287"/>
      </a:accent1>
      <a:accent2>
        <a:srgbClr val="B02318"/>
      </a:accent2>
      <a:accent3>
        <a:srgbClr val="BE965A"/>
      </a:accent3>
      <a:accent4>
        <a:srgbClr val="C7C7C7"/>
      </a:accent4>
      <a:accent5>
        <a:srgbClr val="E6E6E6"/>
      </a:accent5>
      <a:accent6>
        <a:srgbClr val="808080"/>
      </a:accent6>
      <a:hlink>
        <a:srgbClr val="3898FB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Personnalisée 9">
      <a:dk1>
        <a:srgbClr val="000000"/>
      </a:dk1>
      <a:lt1>
        <a:srgbClr val="FFFFFF"/>
      </a:lt1>
      <a:dk2>
        <a:srgbClr val="E0E0E0"/>
      </a:dk2>
      <a:lt2>
        <a:srgbClr val="808080"/>
      </a:lt2>
      <a:accent1>
        <a:srgbClr val="003287"/>
      </a:accent1>
      <a:accent2>
        <a:srgbClr val="B02318"/>
      </a:accent2>
      <a:accent3>
        <a:srgbClr val="BE965A"/>
      </a:accent3>
      <a:accent4>
        <a:srgbClr val="C7C7C7"/>
      </a:accent4>
      <a:accent5>
        <a:srgbClr val="E6E6E6"/>
      </a:accent5>
      <a:accent6>
        <a:srgbClr val="808080"/>
      </a:accent6>
      <a:hlink>
        <a:srgbClr val="3898FB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1009</Words>
  <Application>Microsoft Office PowerPoint</Application>
  <PresentationFormat>Grand écran</PresentationFormat>
  <Paragraphs>186</Paragraphs>
  <Slides>13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FFF Equipe</vt:lpstr>
      <vt:lpstr>FFF Hero</vt:lpstr>
      <vt:lpstr>FFF Hero Black</vt:lpstr>
      <vt:lpstr>FFF Hero Book</vt:lpstr>
      <vt:lpstr>Wingdings</vt:lpstr>
      <vt:lpstr>Thème Office</vt:lpstr>
      <vt:lpstr>Office Theme</vt:lpstr>
      <vt:lpstr>2_Office Theme</vt:lpstr>
      <vt:lpstr>Présentation PowerPoint</vt:lpstr>
      <vt:lpstr>Rappels: </vt:lpstr>
      <vt:lpstr>Présentation PowerPoint</vt:lpstr>
      <vt:lpstr>Présentation PowerPoint</vt:lpstr>
      <vt:lpstr>Présentation PowerPoint</vt:lpstr>
      <vt:lpstr>Valorisation</vt:lpstr>
      <vt:lpstr>Composition du jury</vt:lpstr>
      <vt:lpstr>GRILLE JURY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GONFALONE Sylvie</dc:creator>
  <cp:lastModifiedBy>Katy DELMOTTE</cp:lastModifiedBy>
  <cp:revision>4</cp:revision>
  <dcterms:created xsi:type="dcterms:W3CDTF">2024-01-15T07:38:53Z</dcterms:created>
  <dcterms:modified xsi:type="dcterms:W3CDTF">2024-04-09T12:38:41Z</dcterms:modified>
</cp:coreProperties>
</file>